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6"/>
  </p:notesMasterIdLst>
  <p:sldIdLst>
    <p:sldId id="323" r:id="rId2"/>
    <p:sldId id="324" r:id="rId3"/>
    <p:sldId id="329" r:id="rId4"/>
    <p:sldId id="330" r:id="rId5"/>
    <p:sldId id="331" r:id="rId6"/>
    <p:sldId id="332" r:id="rId7"/>
    <p:sldId id="333" r:id="rId8"/>
    <p:sldId id="320" r:id="rId9"/>
    <p:sldId id="321" r:id="rId10"/>
    <p:sldId id="322" r:id="rId11"/>
    <p:sldId id="280" r:id="rId12"/>
    <p:sldId id="300" r:id="rId13"/>
    <p:sldId id="319" r:id="rId14"/>
    <p:sldId id="327" r:id="rId15"/>
    <p:sldId id="298" r:id="rId16"/>
    <p:sldId id="297" r:id="rId17"/>
    <p:sldId id="284" r:id="rId18"/>
    <p:sldId id="301" r:id="rId19"/>
    <p:sldId id="285" r:id="rId20"/>
    <p:sldId id="314" r:id="rId21"/>
    <p:sldId id="292" r:id="rId22"/>
    <p:sldId id="271" r:id="rId23"/>
    <p:sldId id="311" r:id="rId24"/>
    <p:sldId id="309" r:id="rId25"/>
    <p:sldId id="294" r:id="rId26"/>
    <p:sldId id="274" r:id="rId27"/>
    <p:sldId id="272" r:id="rId28"/>
    <p:sldId id="334" r:id="rId29"/>
    <p:sldId id="303" r:id="rId30"/>
    <p:sldId id="326" r:id="rId31"/>
    <p:sldId id="325" r:id="rId32"/>
    <p:sldId id="306" r:id="rId33"/>
    <p:sldId id="275" r:id="rId34"/>
    <p:sldId id="282" r:id="rId35"/>
    <p:sldId id="267" r:id="rId36"/>
    <p:sldId id="295" r:id="rId37"/>
    <p:sldId id="296" r:id="rId38"/>
    <p:sldId id="268" r:id="rId39"/>
    <p:sldId id="261" r:id="rId40"/>
    <p:sldId id="287" r:id="rId41"/>
    <p:sldId id="288" r:id="rId42"/>
    <p:sldId id="328" r:id="rId43"/>
    <p:sldId id="256" r:id="rId44"/>
    <p:sldId id="283" r:id="rId45"/>
    <p:sldId id="258" r:id="rId46"/>
    <p:sldId id="259" r:id="rId47"/>
    <p:sldId id="260" r:id="rId48"/>
    <p:sldId id="279" r:id="rId49"/>
    <p:sldId id="263" r:id="rId50"/>
    <p:sldId id="262" r:id="rId51"/>
    <p:sldId id="264" r:id="rId52"/>
    <p:sldId id="286" r:id="rId53"/>
    <p:sldId id="281" r:id="rId54"/>
    <p:sldId id="265" r:id="rId55"/>
    <p:sldId id="278" r:id="rId56"/>
    <p:sldId id="266" r:id="rId57"/>
    <p:sldId id="257" r:id="rId58"/>
    <p:sldId id="277" r:id="rId59"/>
    <p:sldId id="269" r:id="rId60"/>
    <p:sldId id="270" r:id="rId61"/>
    <p:sldId id="273" r:id="rId62"/>
    <p:sldId id="276" r:id="rId63"/>
    <p:sldId id="299" r:id="rId64"/>
    <p:sldId id="302" r:id="rId65"/>
    <p:sldId id="304" r:id="rId66"/>
    <p:sldId id="305" r:id="rId67"/>
    <p:sldId id="308" r:id="rId68"/>
    <p:sldId id="310" r:id="rId69"/>
    <p:sldId id="312" r:id="rId70"/>
    <p:sldId id="313" r:id="rId71"/>
    <p:sldId id="315" r:id="rId72"/>
    <p:sldId id="317" r:id="rId73"/>
    <p:sldId id="336" r:id="rId74"/>
    <p:sldId id="335" r:id="rId75"/>
  </p:sldIdLst>
  <p:sldSz cx="6858000" cy="9144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C26"/>
    <a:srgbClr val="E9EAEC"/>
    <a:srgbClr val="09456C"/>
    <a:srgbClr val="EAD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9" d="100"/>
          <a:sy n="89" d="100"/>
        </p:scale>
        <p:origin x="202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4C5B022-118B-4358-8733-575CA10FBC43}" type="datetimeFigureOut">
              <a:rPr lang="es-MX" smtClean="0"/>
              <a:t>09/12/2022</a:t>
            </a:fld>
            <a:endParaRPr lang="es-MX"/>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3B4721-DF84-49B6-A8C2-54A1B1706956}" type="slidenum">
              <a:rPr lang="es-MX" smtClean="0"/>
              <a:t>‹#›</a:t>
            </a:fld>
            <a:endParaRPr lang="es-MX"/>
          </a:p>
        </p:txBody>
      </p:sp>
    </p:spTree>
    <p:extLst>
      <p:ext uri="{BB962C8B-B14F-4D97-AF65-F5344CB8AC3E}">
        <p14:creationId xmlns:p14="http://schemas.microsoft.com/office/powerpoint/2010/main" val="37825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B760A9-2831-4A9C-A4BC-E4F018B7FEE8}" type="datetime1">
              <a:rPr lang="es-MX" smtClean="0"/>
              <a:t>09/12/2022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106029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91B77-EF01-4B31-AAFA-7472B0E470B6}" type="datetime1">
              <a:rPr lang="es-MX" smtClean="0"/>
              <a:t>09/12/2022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259400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5C41D1-1474-41A2-99F4-6E9E7D0C6E60}" type="datetime1">
              <a:rPr lang="es-MX" smtClean="0"/>
              <a:t>09/12/2022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202205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AE58C-5A12-40C3-BAC1-6AEC9482F094}" type="datetime1">
              <a:rPr lang="es-MX" smtClean="0"/>
              <a:t>09/12/2022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4987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EC4B1-4F6C-452F-A9C9-B3EE5365B20E}" type="datetime1">
              <a:rPr lang="es-MX" smtClean="0"/>
              <a:t>09/12/2022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268804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18B1C-9728-4B16-9598-7F9562228F7C}" type="datetime1">
              <a:rPr lang="es-MX" smtClean="0"/>
              <a:t>09/12/2022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13487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B14E2A-D73E-4978-851E-4FDEC23A8076}" type="datetime1">
              <a:rPr lang="es-MX" smtClean="0"/>
              <a:t>09/12/2022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109394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F11BD3-736D-43E3-81F5-6A7BAF159A1E}" type="datetime1">
              <a:rPr lang="es-MX" smtClean="0"/>
              <a:t>09/12/2022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421135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7269E-D2A1-4F4B-81F4-F9562F6189E1}" type="datetime1">
              <a:rPr lang="es-MX" smtClean="0"/>
              <a:t>09/12/2022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3847308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07C9CC-20D8-400A-B924-BB6E3077D096}" type="datetime1">
              <a:rPr lang="es-MX" smtClean="0"/>
              <a:t>09/12/2022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306152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775B87-6EBE-4AB8-BCBC-E046A08B4648}" type="datetime1">
              <a:rPr lang="es-MX" smtClean="0"/>
              <a:t>09/12/2022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039CB29-7847-40D7-8A43-28BBEF9CF432}" type="slidenum">
              <a:rPr lang="es-MX" smtClean="0"/>
              <a:t>‹#›</a:t>
            </a:fld>
            <a:endParaRPr lang="es-MX"/>
          </a:p>
        </p:txBody>
      </p:sp>
    </p:spTree>
    <p:extLst>
      <p:ext uri="{BB962C8B-B14F-4D97-AF65-F5344CB8AC3E}">
        <p14:creationId xmlns:p14="http://schemas.microsoft.com/office/powerpoint/2010/main" val="3050529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6F8E9E32-2B5C-4E62-B480-2D1C35A0129E}" type="datetime1">
              <a:rPr lang="es-MX" smtClean="0"/>
              <a:t>09/12/2022</a:t>
            </a:fld>
            <a:endParaRPr lang="es-MX"/>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D039CB29-7847-40D7-8A43-28BBEF9CF432}" type="slidenum">
              <a:rPr lang="es-MX" smtClean="0"/>
              <a:t>‹#›</a:t>
            </a:fld>
            <a:endParaRPr lang="es-MX"/>
          </a:p>
        </p:txBody>
      </p:sp>
    </p:spTree>
    <p:extLst>
      <p:ext uri="{BB962C8B-B14F-4D97-AF65-F5344CB8AC3E}">
        <p14:creationId xmlns:p14="http://schemas.microsoft.com/office/powerpoint/2010/main" val="4179385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3.jfif"/><Relationship Id="rId5" Type="http://schemas.openxmlformats.org/officeDocument/2006/relationships/image" Target="../media/image62.jfif"/><Relationship Id="rId4" Type="http://schemas.openxmlformats.org/officeDocument/2006/relationships/image" Target="../media/image61.jfi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1.jp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2.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e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9.jp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2.jp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2.png"/><Relationship Id="rId7" Type="http://schemas.openxmlformats.org/officeDocument/2006/relationships/image" Target="../media/image12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0945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1684531" y="1002176"/>
            <a:ext cx="2753661" cy="904118"/>
          </a:xfrm>
          <a:prstGeom prst="rect">
            <a:avLst/>
          </a:prstGeom>
        </p:spPr>
      </p:pic>
      <p:sp>
        <p:nvSpPr>
          <p:cNvPr id="13" name="TextBox 12">
            <a:extLst>
              <a:ext uri="{FF2B5EF4-FFF2-40B4-BE49-F238E27FC236}">
                <a16:creationId xmlns:a16="http://schemas.microsoft.com/office/drawing/2014/main" id="{A88B9412-DF74-44BD-A81D-29E72EB2DDB8}"/>
              </a:ext>
            </a:extLst>
          </p:cNvPr>
          <p:cNvSpPr txBox="1"/>
          <p:nvPr/>
        </p:nvSpPr>
        <p:spPr>
          <a:xfrm>
            <a:off x="-1" y="1824138"/>
            <a:ext cx="6857999" cy="1938992"/>
          </a:xfrm>
          <a:prstGeom prst="rect">
            <a:avLst/>
          </a:prstGeom>
          <a:noFill/>
        </p:spPr>
        <p:txBody>
          <a:bodyPr wrap="square" rtlCol="0">
            <a:spAutoFit/>
          </a:bodyPr>
          <a:lstStyle/>
          <a:p>
            <a:pPr algn="ctr"/>
            <a:r>
              <a:rPr lang="es-MX" sz="6000" dirty="0">
                <a:solidFill>
                  <a:srgbClr val="FFBC26"/>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1</a:t>
            </a:fld>
            <a:endParaRPr lang="es-MX"/>
          </a:p>
        </p:txBody>
      </p:sp>
      <p:pic>
        <p:nvPicPr>
          <p:cNvPr id="14" name="Picture 13">
            <a:extLst>
              <a:ext uri="{FF2B5EF4-FFF2-40B4-BE49-F238E27FC236}">
                <a16:creationId xmlns:a16="http://schemas.microsoft.com/office/drawing/2014/main" id="{E3A09908-DC61-4E07-A88D-2F8F677FD304}"/>
              </a:ext>
            </a:extLst>
          </p:cNvPr>
          <p:cNvPicPr>
            <a:picLocks noChangeAspect="1"/>
          </p:cNvPicPr>
          <p:nvPr/>
        </p:nvPicPr>
        <p:blipFill rotWithShape="1">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t="17570" b="12835"/>
          <a:stretch/>
        </p:blipFill>
        <p:spPr>
          <a:xfrm>
            <a:off x="0" y="3688597"/>
            <a:ext cx="6858000" cy="4556502"/>
          </a:xfrm>
          <a:prstGeom prst="rect">
            <a:avLst/>
          </a:prstGeom>
        </p:spPr>
      </p:pic>
    </p:spTree>
    <p:extLst>
      <p:ext uri="{BB962C8B-B14F-4D97-AF65-F5344CB8AC3E}">
        <p14:creationId xmlns:p14="http://schemas.microsoft.com/office/powerpoint/2010/main" val="337749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Transporte Limpio.</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5F74B0F4-C6B9-41D3-9BDC-156C106E8333}"/>
              </a:ext>
            </a:extLst>
          </p:cNvPr>
          <p:cNvSpPr>
            <a:spLocks noGrp="1"/>
          </p:cNvSpPr>
          <p:nvPr>
            <p:ph type="sldNum" sz="quarter" idx="12"/>
          </p:nvPr>
        </p:nvSpPr>
        <p:spPr/>
        <p:txBody>
          <a:bodyPr/>
          <a:lstStyle/>
          <a:p>
            <a:fld id="{D039CB29-7847-40D7-8A43-28BBEF9CF432}" type="slidenum">
              <a:rPr lang="es-MX" smtClean="0"/>
              <a:t>10</a:t>
            </a:fld>
            <a:endParaRPr lang="es-MX" dirty="0"/>
          </a:p>
        </p:txBody>
      </p:sp>
      <p:pic>
        <p:nvPicPr>
          <p:cNvPr id="6" name="Picture 5">
            <a:extLst>
              <a:ext uri="{FF2B5EF4-FFF2-40B4-BE49-F238E27FC236}">
                <a16:creationId xmlns:a16="http://schemas.microsoft.com/office/drawing/2014/main" id="{77A560C7-C5DE-4DC3-97B7-48FC2929B02F}"/>
              </a:ext>
            </a:extLst>
          </p:cNvPr>
          <p:cNvPicPr>
            <a:picLocks noChangeAspect="1"/>
          </p:cNvPicPr>
          <p:nvPr/>
        </p:nvPicPr>
        <p:blipFill>
          <a:blip r:embed="rId4"/>
          <a:stretch>
            <a:fillRect/>
          </a:stretch>
        </p:blipFill>
        <p:spPr>
          <a:xfrm>
            <a:off x="856079" y="2542808"/>
            <a:ext cx="5145842" cy="6023858"/>
          </a:xfrm>
          <a:prstGeom prst="rect">
            <a:avLst/>
          </a:prstGeom>
        </p:spPr>
      </p:pic>
      <p:sp>
        <p:nvSpPr>
          <p:cNvPr id="11" name="TextBox 10">
            <a:extLst>
              <a:ext uri="{FF2B5EF4-FFF2-40B4-BE49-F238E27FC236}">
                <a16:creationId xmlns:a16="http://schemas.microsoft.com/office/drawing/2014/main" id="{E30FE63D-1962-45A0-9536-7FE37949F806}"/>
              </a:ext>
            </a:extLst>
          </p:cNvPr>
          <p:cNvSpPr txBox="1"/>
          <p:nvPr/>
        </p:nvSpPr>
        <p:spPr>
          <a:xfrm>
            <a:off x="23977" y="1306510"/>
            <a:ext cx="6362535" cy="646331"/>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Renovación del distintivo desarrollado por la SCT y SEMANART.</a:t>
            </a:r>
          </a:p>
        </p:txBody>
      </p:sp>
    </p:spTree>
    <p:extLst>
      <p:ext uri="{BB962C8B-B14F-4D97-AF65-F5344CB8AC3E}">
        <p14:creationId xmlns:p14="http://schemas.microsoft.com/office/powerpoint/2010/main" val="74299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Entrega de Distintivo de ESR</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07 de julio del 2022</a:t>
            </a:r>
          </a:p>
        </p:txBody>
      </p:sp>
      <p:pic>
        <p:nvPicPr>
          <p:cNvPr id="9" name="Picture 8">
            <a:extLst>
              <a:ext uri="{FF2B5EF4-FFF2-40B4-BE49-F238E27FC236}">
                <a16:creationId xmlns:a16="http://schemas.microsoft.com/office/drawing/2014/main" id="{E2081915-7642-4E89-B738-0396D1CA7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3483" y="4090794"/>
            <a:ext cx="4194059" cy="4670705"/>
          </a:xfrm>
          <a:prstGeom prst="rect">
            <a:avLst/>
          </a:prstGeom>
        </p:spPr>
      </p:pic>
      <p:sp>
        <p:nvSpPr>
          <p:cNvPr id="10" name="TextBox 9">
            <a:extLst>
              <a:ext uri="{FF2B5EF4-FFF2-40B4-BE49-F238E27FC236}">
                <a16:creationId xmlns:a16="http://schemas.microsoft.com/office/drawing/2014/main" id="{E63BBBDB-AA61-421D-A3FA-B87818259E4A}"/>
              </a:ext>
            </a:extLst>
          </p:cNvPr>
          <p:cNvSpPr txBox="1"/>
          <p:nvPr/>
        </p:nvSpPr>
        <p:spPr>
          <a:xfrm>
            <a:off x="23978" y="1505471"/>
            <a:ext cx="6603565" cy="2585323"/>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Por quinto año consecutivo, Carga Express obtiene su distintivo como Empresa Socialmente Responsable, teniendo como participe en la recepción del mismo a uno de sus colaboradores más jóvenes pero que ha demostrado ser una clave importante en el éxito de la empresa. </a:t>
            </a:r>
          </a:p>
          <a:p>
            <a:pPr algn="just"/>
            <a:r>
              <a:rPr lang="es-MX" dirty="0">
                <a:latin typeface="Arial" panose="020B0604020202020204" pitchFamily="34" charset="0"/>
                <a:cs typeface="Arial" panose="020B0604020202020204" pitchFamily="34" charset="0"/>
              </a:rPr>
              <a:t>Un distintivo que ha permitido que la empresa se de un tiempo para autoanalizarse, conocer sus debilidades, fortalezas y tomar las oportunidades de innovación, calidad y crecimiento con las que se ha encontrado. </a:t>
            </a:r>
          </a:p>
        </p:txBody>
      </p:sp>
      <p:sp>
        <p:nvSpPr>
          <p:cNvPr id="11" name="TextBox 10">
            <a:extLst>
              <a:ext uri="{FF2B5EF4-FFF2-40B4-BE49-F238E27FC236}">
                <a16:creationId xmlns:a16="http://schemas.microsoft.com/office/drawing/2014/main" id="{2A9B512E-3D15-40A5-97CA-C5FA0FB6664A}"/>
              </a:ext>
            </a:extLst>
          </p:cNvPr>
          <p:cNvSpPr txBox="1"/>
          <p:nvPr/>
        </p:nvSpPr>
        <p:spPr>
          <a:xfrm>
            <a:off x="23978" y="4289755"/>
            <a:ext cx="2179047" cy="147732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Y este año no será la excepción.</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¡Vamos a por los 6 años consecutivos!</a:t>
            </a:r>
          </a:p>
        </p:txBody>
      </p:sp>
      <p:sp>
        <p:nvSpPr>
          <p:cNvPr id="12" name="TextBox 11">
            <a:extLst>
              <a:ext uri="{FF2B5EF4-FFF2-40B4-BE49-F238E27FC236}">
                <a16:creationId xmlns:a16="http://schemas.microsoft.com/office/drawing/2014/main" id="{7AF7506E-B276-40BB-8800-6B695696C51F}"/>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10C58A7C-D4A1-464B-8628-666CC5E8E0EF}"/>
              </a:ext>
            </a:extLst>
          </p:cNvPr>
          <p:cNvSpPr>
            <a:spLocks noGrp="1"/>
          </p:cNvSpPr>
          <p:nvPr>
            <p:ph type="sldNum" sz="quarter" idx="12"/>
          </p:nvPr>
        </p:nvSpPr>
        <p:spPr/>
        <p:txBody>
          <a:bodyPr/>
          <a:lstStyle/>
          <a:p>
            <a:fld id="{D039CB29-7847-40D7-8A43-28BBEF9CF432}" type="slidenum">
              <a:rPr lang="es-MX" smtClean="0"/>
              <a:t>11</a:t>
            </a:fld>
            <a:endParaRPr lang="es-MX"/>
          </a:p>
        </p:txBody>
      </p:sp>
    </p:spTree>
    <p:extLst>
      <p:ext uri="{BB962C8B-B14F-4D97-AF65-F5344CB8AC3E}">
        <p14:creationId xmlns:p14="http://schemas.microsoft.com/office/powerpoint/2010/main" val="143521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Super Empresas 2022</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126917"/>
            <a:ext cx="164992" cy="3693235"/>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73C7F84F-D26A-42EF-8413-BE971F61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397" y="4234912"/>
            <a:ext cx="4463512" cy="4463512"/>
          </a:xfrm>
          <a:prstGeom prst="rect">
            <a:avLst/>
          </a:prstGeom>
        </p:spPr>
      </p:pic>
      <p:sp>
        <p:nvSpPr>
          <p:cNvPr id="11" name="Slide Number Placeholder 10">
            <a:extLst>
              <a:ext uri="{FF2B5EF4-FFF2-40B4-BE49-F238E27FC236}">
                <a16:creationId xmlns:a16="http://schemas.microsoft.com/office/drawing/2014/main" id="{496E6C7E-BF8E-458F-9349-9A47DD5AAA42}"/>
              </a:ext>
            </a:extLst>
          </p:cNvPr>
          <p:cNvSpPr>
            <a:spLocks noGrp="1"/>
          </p:cNvSpPr>
          <p:nvPr>
            <p:ph type="sldNum" sz="quarter" idx="12"/>
          </p:nvPr>
        </p:nvSpPr>
        <p:spPr/>
        <p:txBody>
          <a:bodyPr/>
          <a:lstStyle/>
          <a:p>
            <a:fld id="{D039CB29-7847-40D7-8A43-28BBEF9CF432}" type="slidenum">
              <a:rPr lang="es-MX" smtClean="0"/>
              <a:t>12</a:t>
            </a:fld>
            <a:endParaRPr lang="es-MX"/>
          </a:p>
        </p:txBody>
      </p:sp>
      <p:sp>
        <p:nvSpPr>
          <p:cNvPr id="12" name="TextBox 11">
            <a:extLst>
              <a:ext uri="{FF2B5EF4-FFF2-40B4-BE49-F238E27FC236}">
                <a16:creationId xmlns:a16="http://schemas.microsoft.com/office/drawing/2014/main" id="{9D45C5E2-411E-4D69-958A-08C3BC49665F}"/>
              </a:ext>
            </a:extLst>
          </p:cNvPr>
          <p:cNvSpPr txBox="1"/>
          <p:nvPr/>
        </p:nvSpPr>
        <p:spPr>
          <a:xfrm>
            <a:off x="47957" y="1540795"/>
            <a:ext cx="6603565" cy="2031325"/>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Super Empresas es un distintivo que busca a las empresas que constantemente se esfuerzan en mejorar la calidad de vida organizacional de su capital humano mediante practicas innovadoras. Un distintivo en el que Carga Express se hace notar nuevamente, mediante un formulario sociodemográfico y un cuestionario lanzado a su capital humano. Una herramienta perfecta para aprender más de sus colaboradores.</a:t>
            </a:r>
          </a:p>
        </p:txBody>
      </p:sp>
    </p:spTree>
    <p:extLst>
      <p:ext uri="{BB962C8B-B14F-4D97-AF65-F5344CB8AC3E}">
        <p14:creationId xmlns:p14="http://schemas.microsoft.com/office/powerpoint/2010/main" val="3078495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Indicadores: </a:t>
            </a:r>
          </a:p>
          <a:p>
            <a:r>
              <a:rPr lang="es-MX" dirty="0">
                <a:solidFill>
                  <a:srgbClr val="002060"/>
                </a:solidFill>
                <a:latin typeface="Arial Black" panose="020B0A04020102020204" pitchFamily="34" charset="0"/>
                <a:cs typeface="Aharoni" panose="02010803020104030203" pitchFamily="2" charset="-79"/>
              </a:rPr>
              <a:t>                    Super Empresas.</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5F74B0F4-C6B9-41D3-9BDC-156C106E8333}"/>
              </a:ext>
            </a:extLst>
          </p:cNvPr>
          <p:cNvSpPr>
            <a:spLocks noGrp="1"/>
          </p:cNvSpPr>
          <p:nvPr>
            <p:ph type="sldNum" sz="quarter" idx="12"/>
          </p:nvPr>
        </p:nvSpPr>
        <p:spPr/>
        <p:txBody>
          <a:bodyPr/>
          <a:lstStyle/>
          <a:p>
            <a:fld id="{D039CB29-7847-40D7-8A43-28BBEF9CF432}" type="slidenum">
              <a:rPr lang="es-MX" smtClean="0"/>
              <a:t>13</a:t>
            </a:fld>
            <a:endParaRPr lang="es-MX" dirty="0"/>
          </a:p>
        </p:txBody>
      </p:sp>
      <p:pic>
        <p:nvPicPr>
          <p:cNvPr id="6" name="Picture 5">
            <a:extLst>
              <a:ext uri="{FF2B5EF4-FFF2-40B4-BE49-F238E27FC236}">
                <a16:creationId xmlns:a16="http://schemas.microsoft.com/office/drawing/2014/main" id="{1307B5B9-8146-486C-9F8E-D4210DE77D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497" y="1799866"/>
            <a:ext cx="3400503" cy="2181225"/>
          </a:xfrm>
          <a:prstGeom prst="rect">
            <a:avLst/>
          </a:prstGeom>
        </p:spPr>
      </p:pic>
      <p:pic>
        <p:nvPicPr>
          <p:cNvPr id="12" name="Picture 11">
            <a:extLst>
              <a:ext uri="{FF2B5EF4-FFF2-40B4-BE49-F238E27FC236}">
                <a16:creationId xmlns:a16="http://schemas.microsoft.com/office/drawing/2014/main" id="{7DE20C1C-23F1-44EA-8BAA-52F1667CEF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 y="3857104"/>
            <a:ext cx="3429001" cy="3195154"/>
          </a:xfrm>
          <a:prstGeom prst="rect">
            <a:avLst/>
          </a:prstGeom>
        </p:spPr>
      </p:pic>
      <p:pic>
        <p:nvPicPr>
          <p:cNvPr id="14" name="Picture 13">
            <a:extLst>
              <a:ext uri="{FF2B5EF4-FFF2-40B4-BE49-F238E27FC236}">
                <a16:creationId xmlns:a16="http://schemas.microsoft.com/office/drawing/2014/main" id="{7BA30D5D-92AB-4975-97B1-3509046EDD7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67008" y="1619288"/>
            <a:ext cx="3400502" cy="2629260"/>
          </a:xfrm>
          <a:prstGeom prst="rect">
            <a:avLst/>
          </a:prstGeom>
        </p:spPr>
      </p:pic>
      <p:pic>
        <p:nvPicPr>
          <p:cNvPr id="16" name="Picture 15">
            <a:extLst>
              <a:ext uri="{FF2B5EF4-FFF2-40B4-BE49-F238E27FC236}">
                <a16:creationId xmlns:a16="http://schemas.microsoft.com/office/drawing/2014/main" id="{9EE5F2FB-DF47-4BF5-A7D2-E6D2CBEF783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429000" y="4086983"/>
            <a:ext cx="3367009" cy="2919518"/>
          </a:xfrm>
          <a:prstGeom prst="rect">
            <a:avLst/>
          </a:prstGeom>
        </p:spPr>
      </p:pic>
      <p:pic>
        <p:nvPicPr>
          <p:cNvPr id="21" name="Picture 20">
            <a:extLst>
              <a:ext uri="{FF2B5EF4-FFF2-40B4-BE49-F238E27FC236}">
                <a16:creationId xmlns:a16="http://schemas.microsoft.com/office/drawing/2014/main" id="{07828287-023A-4207-97A2-26AC3F693E91}"/>
              </a:ext>
            </a:extLst>
          </p:cNvPr>
          <p:cNvPicPr>
            <a:picLocks noChangeAspect="1"/>
          </p:cNvPicPr>
          <p:nvPr/>
        </p:nvPicPr>
        <p:blipFill rotWithShape="1">
          <a:blip r:embed="rId8">
            <a:clrChange>
              <a:clrFrom>
                <a:srgbClr val="FFFFFF"/>
              </a:clrFrom>
              <a:clrTo>
                <a:srgbClr val="FFFFFF">
                  <a:alpha val="0"/>
                </a:srgbClr>
              </a:clrTo>
            </a:clrChange>
          </a:blip>
          <a:srcRect l="14124" t="56561" r="51090"/>
          <a:stretch/>
        </p:blipFill>
        <p:spPr>
          <a:xfrm>
            <a:off x="1859089" y="7076728"/>
            <a:ext cx="1613023" cy="1803218"/>
          </a:xfrm>
          <a:prstGeom prst="rect">
            <a:avLst/>
          </a:prstGeom>
        </p:spPr>
      </p:pic>
      <p:pic>
        <p:nvPicPr>
          <p:cNvPr id="22" name="Picture 21">
            <a:extLst>
              <a:ext uri="{FF2B5EF4-FFF2-40B4-BE49-F238E27FC236}">
                <a16:creationId xmlns:a16="http://schemas.microsoft.com/office/drawing/2014/main" id="{54D1684F-5B15-4566-9600-71F9C74395AE}"/>
              </a:ext>
            </a:extLst>
          </p:cNvPr>
          <p:cNvPicPr>
            <a:picLocks noChangeAspect="1"/>
          </p:cNvPicPr>
          <p:nvPr/>
        </p:nvPicPr>
        <p:blipFill rotWithShape="1">
          <a:blip r:embed="rId8">
            <a:clrChange>
              <a:clrFrom>
                <a:srgbClr val="FFFFFF"/>
              </a:clrFrom>
              <a:clrTo>
                <a:srgbClr val="FFFFFF">
                  <a:alpha val="0"/>
                </a:srgbClr>
              </a:clrTo>
            </a:clrChange>
          </a:blip>
          <a:srcRect l="60631" t="55444" r="7411" b="1"/>
          <a:stretch/>
        </p:blipFill>
        <p:spPr>
          <a:xfrm>
            <a:off x="3414365" y="7030393"/>
            <a:ext cx="1481884" cy="1849553"/>
          </a:xfrm>
          <a:prstGeom prst="rect">
            <a:avLst/>
          </a:prstGeom>
        </p:spPr>
      </p:pic>
    </p:spTree>
    <p:extLst>
      <p:ext uri="{BB962C8B-B14F-4D97-AF65-F5344CB8AC3E}">
        <p14:creationId xmlns:p14="http://schemas.microsoft.com/office/powerpoint/2010/main" val="3980815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Indicadores: </a:t>
            </a:r>
          </a:p>
          <a:p>
            <a:r>
              <a:rPr lang="es-MX" dirty="0">
                <a:solidFill>
                  <a:srgbClr val="002060"/>
                </a:solidFill>
                <a:latin typeface="Arial Black" panose="020B0A04020102020204" pitchFamily="34" charset="0"/>
                <a:cs typeface="Aharoni" panose="02010803020104030203" pitchFamily="2" charset="-79"/>
              </a:rPr>
              <a:t>                    Super Empresas.</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5F74B0F4-C6B9-41D3-9BDC-156C106E8333}"/>
              </a:ext>
            </a:extLst>
          </p:cNvPr>
          <p:cNvSpPr>
            <a:spLocks noGrp="1"/>
          </p:cNvSpPr>
          <p:nvPr>
            <p:ph type="sldNum" sz="quarter" idx="12"/>
          </p:nvPr>
        </p:nvSpPr>
        <p:spPr/>
        <p:txBody>
          <a:bodyPr/>
          <a:lstStyle/>
          <a:p>
            <a:fld id="{D039CB29-7847-40D7-8A43-28BBEF9CF432}" type="slidenum">
              <a:rPr lang="es-MX" smtClean="0"/>
              <a:t>14</a:t>
            </a:fld>
            <a:endParaRPr lang="es-MX" dirty="0"/>
          </a:p>
        </p:txBody>
      </p:sp>
      <p:pic>
        <p:nvPicPr>
          <p:cNvPr id="9" name="Picture 8">
            <a:extLst>
              <a:ext uri="{FF2B5EF4-FFF2-40B4-BE49-F238E27FC236}">
                <a16:creationId xmlns:a16="http://schemas.microsoft.com/office/drawing/2014/main" id="{6460117B-95FE-4096-9F55-43F8A01F41AD}"/>
              </a:ext>
            </a:extLst>
          </p:cNvPr>
          <p:cNvPicPr>
            <a:picLocks noChangeAspect="1"/>
          </p:cNvPicPr>
          <p:nvPr/>
        </p:nvPicPr>
        <p:blipFill>
          <a:blip r:embed="rId4"/>
          <a:stretch>
            <a:fillRect/>
          </a:stretch>
        </p:blipFill>
        <p:spPr>
          <a:xfrm>
            <a:off x="2529345" y="1524000"/>
            <a:ext cx="4098198" cy="2914332"/>
          </a:xfrm>
          <a:prstGeom prst="rect">
            <a:avLst/>
          </a:prstGeom>
        </p:spPr>
      </p:pic>
      <p:pic>
        <p:nvPicPr>
          <p:cNvPr id="13" name="Picture 12">
            <a:extLst>
              <a:ext uri="{FF2B5EF4-FFF2-40B4-BE49-F238E27FC236}">
                <a16:creationId xmlns:a16="http://schemas.microsoft.com/office/drawing/2014/main" id="{4891DDD4-D979-4EB1-8F07-014BA53375C8}"/>
              </a:ext>
            </a:extLst>
          </p:cNvPr>
          <p:cNvPicPr>
            <a:picLocks noChangeAspect="1"/>
          </p:cNvPicPr>
          <p:nvPr/>
        </p:nvPicPr>
        <p:blipFill>
          <a:blip r:embed="rId5"/>
          <a:stretch>
            <a:fillRect/>
          </a:stretch>
        </p:blipFill>
        <p:spPr>
          <a:xfrm>
            <a:off x="36173" y="4453830"/>
            <a:ext cx="4624704" cy="2978780"/>
          </a:xfrm>
          <a:prstGeom prst="rect">
            <a:avLst/>
          </a:prstGeom>
        </p:spPr>
      </p:pic>
      <p:pic>
        <p:nvPicPr>
          <p:cNvPr id="20" name="Picture 19">
            <a:extLst>
              <a:ext uri="{FF2B5EF4-FFF2-40B4-BE49-F238E27FC236}">
                <a16:creationId xmlns:a16="http://schemas.microsoft.com/office/drawing/2014/main" id="{0BB9D609-0EA5-414D-9411-DE3B85E04759}"/>
              </a:ext>
            </a:extLst>
          </p:cNvPr>
          <p:cNvPicPr>
            <a:picLocks noChangeAspect="1"/>
          </p:cNvPicPr>
          <p:nvPr/>
        </p:nvPicPr>
        <p:blipFill rotWithShape="1">
          <a:blip r:embed="rId6">
            <a:clrChange>
              <a:clrFrom>
                <a:srgbClr val="FFFFFF"/>
              </a:clrFrom>
              <a:clrTo>
                <a:srgbClr val="FFFFFF">
                  <a:alpha val="0"/>
                </a:srgbClr>
              </a:clrTo>
            </a:clrChange>
          </a:blip>
          <a:srcRect t="5778" b="50828"/>
          <a:stretch/>
        </p:blipFill>
        <p:spPr>
          <a:xfrm>
            <a:off x="2960176" y="7217556"/>
            <a:ext cx="3667367" cy="1654738"/>
          </a:xfrm>
          <a:prstGeom prst="rect">
            <a:avLst/>
          </a:prstGeom>
        </p:spPr>
      </p:pic>
      <p:pic>
        <p:nvPicPr>
          <p:cNvPr id="24" name="Picture 23">
            <a:extLst>
              <a:ext uri="{FF2B5EF4-FFF2-40B4-BE49-F238E27FC236}">
                <a16:creationId xmlns:a16="http://schemas.microsoft.com/office/drawing/2014/main" id="{9C099B55-0A4D-4AF7-B991-9190B30590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6173" y="2682864"/>
            <a:ext cx="2447713" cy="463634"/>
          </a:xfrm>
          <a:prstGeom prst="rect">
            <a:avLst/>
          </a:prstGeom>
        </p:spPr>
      </p:pic>
    </p:spTree>
    <p:extLst>
      <p:ext uri="{BB962C8B-B14F-4D97-AF65-F5344CB8AC3E}">
        <p14:creationId xmlns:p14="http://schemas.microsoft.com/office/powerpoint/2010/main" val="3407950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510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Derechos Humanos.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A7ABA8DA-DCE0-4BDC-AF8D-C70BA597C37A}"/>
              </a:ext>
            </a:extLst>
          </p:cNvPr>
          <p:cNvSpPr>
            <a:spLocks noGrp="1"/>
          </p:cNvSpPr>
          <p:nvPr>
            <p:ph type="sldNum" sz="quarter" idx="12"/>
          </p:nvPr>
        </p:nvSpPr>
        <p:spPr/>
        <p:txBody>
          <a:bodyPr/>
          <a:lstStyle/>
          <a:p>
            <a:fld id="{D039CB29-7847-40D7-8A43-28BBEF9CF432}" type="slidenum">
              <a:rPr lang="es-MX" smtClean="0"/>
              <a:t>15</a:t>
            </a:fld>
            <a:endParaRPr lang="es-MX"/>
          </a:p>
        </p:txBody>
      </p:sp>
      <p:sp>
        <p:nvSpPr>
          <p:cNvPr id="10" name="TextBox 9">
            <a:extLst>
              <a:ext uri="{FF2B5EF4-FFF2-40B4-BE49-F238E27FC236}">
                <a16:creationId xmlns:a16="http://schemas.microsoft.com/office/drawing/2014/main" id="{65034890-EA6B-4075-B1AC-BD8B38774674}"/>
              </a:ext>
            </a:extLst>
          </p:cNvPr>
          <p:cNvSpPr txBox="1"/>
          <p:nvPr/>
        </p:nvSpPr>
        <p:spPr>
          <a:xfrm>
            <a:off x="47957" y="1540795"/>
            <a:ext cx="6603565" cy="2031325"/>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Carga Express ha sido invitado a unirse a otro noble distintivo de Derechos Humanos, siendo 2021 su primer año de participación y logrando un espacio en tan noble distintivo.</a:t>
            </a:r>
          </a:p>
          <a:p>
            <a:pPr algn="just"/>
            <a:r>
              <a:rPr lang="es-MX" dirty="0">
                <a:latin typeface="Arial" panose="020B0604020202020204" pitchFamily="34" charset="0"/>
                <a:cs typeface="Arial" panose="020B0604020202020204" pitchFamily="34" charset="0"/>
              </a:rPr>
              <a:t>Este año 2022 participa nuevamente con la intención de utilizar esta herramienta como una nueva introspección en la búsqueda de mejora como empresa socialmente responsable y vanguardista.</a:t>
            </a:r>
          </a:p>
        </p:txBody>
      </p:sp>
      <p:pic>
        <p:nvPicPr>
          <p:cNvPr id="9" name="Picture 8">
            <a:extLst>
              <a:ext uri="{FF2B5EF4-FFF2-40B4-BE49-F238E27FC236}">
                <a16:creationId xmlns:a16="http://schemas.microsoft.com/office/drawing/2014/main" id="{C64B8022-E17A-4DB3-AC35-895DF72CA05C}"/>
              </a:ext>
            </a:extLst>
          </p:cNvPr>
          <p:cNvPicPr>
            <a:picLocks noChangeAspect="1"/>
          </p:cNvPicPr>
          <p:nvPr/>
        </p:nvPicPr>
        <p:blipFill>
          <a:blip r:embed="rId4"/>
          <a:stretch>
            <a:fillRect/>
          </a:stretch>
        </p:blipFill>
        <p:spPr>
          <a:xfrm>
            <a:off x="1276538" y="3572120"/>
            <a:ext cx="3911241" cy="5107178"/>
          </a:xfrm>
          <a:prstGeom prst="rect">
            <a:avLst/>
          </a:prstGeom>
        </p:spPr>
      </p:pic>
    </p:spTree>
    <p:extLst>
      <p:ext uri="{BB962C8B-B14F-4D97-AF65-F5344CB8AC3E}">
        <p14:creationId xmlns:p14="http://schemas.microsoft.com/office/powerpoint/2010/main" val="188729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510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CANACAR.</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AF9D0387-1EAA-4376-B80B-948B316A13F9}"/>
              </a:ext>
            </a:extLst>
          </p:cNvPr>
          <p:cNvSpPr>
            <a:spLocks noGrp="1"/>
          </p:cNvSpPr>
          <p:nvPr>
            <p:ph type="sldNum" sz="quarter" idx="12"/>
          </p:nvPr>
        </p:nvSpPr>
        <p:spPr/>
        <p:txBody>
          <a:bodyPr/>
          <a:lstStyle/>
          <a:p>
            <a:fld id="{D039CB29-7847-40D7-8A43-28BBEF9CF432}" type="slidenum">
              <a:rPr lang="es-MX" smtClean="0"/>
              <a:t>16</a:t>
            </a:fld>
            <a:endParaRPr lang="es-MX"/>
          </a:p>
        </p:txBody>
      </p:sp>
      <p:sp>
        <p:nvSpPr>
          <p:cNvPr id="10" name="TextBox 9">
            <a:extLst>
              <a:ext uri="{FF2B5EF4-FFF2-40B4-BE49-F238E27FC236}">
                <a16:creationId xmlns:a16="http://schemas.microsoft.com/office/drawing/2014/main" id="{C618BB0E-D836-4EC1-9D61-F67043B28211}"/>
              </a:ext>
            </a:extLst>
          </p:cNvPr>
          <p:cNvSpPr txBox="1"/>
          <p:nvPr/>
        </p:nvSpPr>
        <p:spPr>
          <a:xfrm>
            <a:off x="47957" y="1540795"/>
            <a:ext cx="6603565" cy="147732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objetivo es reconocer los esfuerzos que los auto transportistas vienen realizando para profesionalizar sus empresas, a efecto de ofrecer a los mexicanos un servicio de calidad, seguro, amigable con el medio ambiente y altamente competitivo en el entorno nacional e internacional.</a:t>
            </a:r>
          </a:p>
        </p:txBody>
      </p:sp>
      <p:pic>
        <p:nvPicPr>
          <p:cNvPr id="12" name="Imagen 7">
            <a:extLst>
              <a:ext uri="{FF2B5EF4-FFF2-40B4-BE49-F238E27FC236}">
                <a16:creationId xmlns:a16="http://schemas.microsoft.com/office/drawing/2014/main" id="{03E3EC49-3C3D-4828-AEF4-77864CFAE72A}"/>
              </a:ext>
            </a:extLst>
          </p:cNvPr>
          <p:cNvPicPr>
            <a:picLocks noChangeAspect="1"/>
          </p:cNvPicPr>
          <p:nvPr/>
        </p:nvPicPr>
        <p:blipFill>
          <a:blip r:embed="rId4"/>
          <a:stretch>
            <a:fillRect/>
          </a:stretch>
        </p:blipFill>
        <p:spPr>
          <a:xfrm>
            <a:off x="98301" y="3252408"/>
            <a:ext cx="2178695" cy="3583693"/>
          </a:xfrm>
          <a:prstGeom prst="rect">
            <a:avLst/>
          </a:prstGeom>
        </p:spPr>
      </p:pic>
      <p:pic>
        <p:nvPicPr>
          <p:cNvPr id="13" name="Imagen 8">
            <a:extLst>
              <a:ext uri="{FF2B5EF4-FFF2-40B4-BE49-F238E27FC236}">
                <a16:creationId xmlns:a16="http://schemas.microsoft.com/office/drawing/2014/main" id="{7646DB95-E024-4B03-9F61-52B749016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757" y="3252408"/>
            <a:ext cx="3525482" cy="3583693"/>
          </a:xfrm>
          <a:prstGeom prst="rect">
            <a:avLst/>
          </a:prstGeom>
          <a:ln w="57150">
            <a:solidFill>
              <a:srgbClr val="C00000"/>
            </a:solidFill>
          </a:ln>
        </p:spPr>
      </p:pic>
    </p:spTree>
    <p:extLst>
      <p:ext uri="{BB962C8B-B14F-4D97-AF65-F5344CB8AC3E}">
        <p14:creationId xmlns:p14="http://schemas.microsoft.com/office/powerpoint/2010/main" val="1031518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Programa de capacitación 2022</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088324" y="5511111"/>
            <a:ext cx="669195" cy="330904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TextBox 8">
            <a:extLst>
              <a:ext uri="{FF2B5EF4-FFF2-40B4-BE49-F238E27FC236}">
                <a16:creationId xmlns:a16="http://schemas.microsoft.com/office/drawing/2014/main" id="{B0C0C932-2A66-470C-A81D-90162FA71916}"/>
              </a:ext>
            </a:extLst>
          </p:cNvPr>
          <p:cNvSpPr txBox="1"/>
          <p:nvPr/>
        </p:nvSpPr>
        <p:spPr>
          <a:xfrm>
            <a:off x="47957" y="1540795"/>
            <a:ext cx="6603565" cy="397031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capacitación de sus colaboradores es uno de los proyectos más ambiciosos que se ha propuesto Carga Express, no busca conformarse con la mínima capacitación e inducción, sino apostar por el crecimiento de sus colaboradores en la formación de habilidades y conocimientos. </a:t>
            </a:r>
          </a:p>
          <a:p>
            <a:pPr algn="just"/>
            <a:r>
              <a:rPr lang="es-MX" dirty="0">
                <a:latin typeface="Arial" panose="020B0604020202020204" pitchFamily="34" charset="0"/>
                <a:cs typeface="Arial" panose="020B0604020202020204" pitchFamily="34" charset="0"/>
              </a:rPr>
              <a:t>Este año se ha logrado una inversión de 4,000 horas de capacitación y un capital de $200,000 invertidos.</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Su proyecto más ambicioso en capacitación este año, ha sido la nombrada como </a:t>
            </a:r>
            <a:r>
              <a:rPr lang="es-MX" i="1" dirty="0">
                <a:latin typeface="Arial" panose="020B0604020202020204" pitchFamily="34" charset="0"/>
                <a:cs typeface="Arial" panose="020B0604020202020204" pitchFamily="34" charset="0"/>
              </a:rPr>
              <a:t>Liderazgo Gerencial</a:t>
            </a:r>
            <a:r>
              <a:rPr lang="es-MX" dirty="0">
                <a:latin typeface="Arial" panose="020B0604020202020204" pitchFamily="34" charset="0"/>
                <a:cs typeface="Arial" panose="020B0604020202020204" pitchFamily="34" charset="0"/>
              </a:rPr>
              <a:t>, que busca hacer una introspección  en sus lideres mediante Evaluaciones de 360°, psicometrías, evaluaciones medicas y un diplomado de 5 meses. La inversión de este proyecto es de </a:t>
            </a:r>
            <a:r>
              <a:rPr lang="es-MX" b="1" dirty="0">
                <a:latin typeface="Arial" panose="020B0604020202020204" pitchFamily="34" charset="0"/>
                <a:cs typeface="Arial" panose="020B0604020202020204" pitchFamily="34" charset="0"/>
              </a:rPr>
              <a:t>$316, 260</a:t>
            </a:r>
            <a:r>
              <a:rPr lang="es-MX" dirty="0">
                <a:latin typeface="Arial" panose="020B0604020202020204" pitchFamily="34" charset="0"/>
                <a:cs typeface="Arial" panose="020B0604020202020204" pitchFamily="34" charset="0"/>
              </a:rPr>
              <a:t> con </a:t>
            </a:r>
            <a:r>
              <a:rPr lang="es-MX" b="1" dirty="0">
                <a:latin typeface="Arial" panose="020B0604020202020204" pitchFamily="34" charset="0"/>
                <a:cs typeface="Arial" panose="020B0604020202020204" pitchFamily="34" charset="0"/>
              </a:rPr>
              <a:t>16 participantes.</a:t>
            </a:r>
          </a:p>
        </p:txBody>
      </p:sp>
      <p:pic>
        <p:nvPicPr>
          <p:cNvPr id="10" name="Picture 1" descr="C:\Users\jaziel\Downloads\WhatsApp Image 2022-08-12 at 12.03.01 PM.jpeg">
            <a:extLst>
              <a:ext uri="{FF2B5EF4-FFF2-40B4-BE49-F238E27FC236}">
                <a16:creationId xmlns:a16="http://schemas.microsoft.com/office/drawing/2014/main" id="{87672959-7697-47B7-83AB-263CA9FC907F}"/>
              </a:ext>
            </a:extLst>
          </p:cNvPr>
          <p:cNvPicPr>
            <a:picLocks noChangeAspect="1" noChangeArrowheads="1"/>
          </p:cNvPicPr>
          <p:nvPr/>
        </p:nvPicPr>
        <p:blipFill>
          <a:blip r:embed="rId4" cstate="print"/>
          <a:srcRect/>
          <a:stretch>
            <a:fillRect/>
          </a:stretch>
        </p:blipFill>
        <p:spPr bwMode="auto">
          <a:xfrm>
            <a:off x="324465" y="5511112"/>
            <a:ext cx="5663379" cy="3309039"/>
          </a:xfrm>
          <a:prstGeom prst="rect">
            <a:avLst/>
          </a:prstGeom>
          <a:noFill/>
        </p:spPr>
      </p:pic>
      <p:sp>
        <p:nvSpPr>
          <p:cNvPr id="11" name="TextBox 10">
            <a:extLst>
              <a:ext uri="{FF2B5EF4-FFF2-40B4-BE49-F238E27FC236}">
                <a16:creationId xmlns:a16="http://schemas.microsoft.com/office/drawing/2014/main" id="{EBABE630-6BA9-4746-B269-A4BE1084146A}"/>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F34DFC83-35CF-4559-80A6-5FE0A0E2CEA7}"/>
              </a:ext>
            </a:extLst>
          </p:cNvPr>
          <p:cNvSpPr>
            <a:spLocks noGrp="1"/>
          </p:cNvSpPr>
          <p:nvPr>
            <p:ph type="sldNum" sz="quarter" idx="12"/>
          </p:nvPr>
        </p:nvSpPr>
        <p:spPr/>
        <p:txBody>
          <a:bodyPr/>
          <a:lstStyle/>
          <a:p>
            <a:fld id="{D039CB29-7847-40D7-8A43-28BBEF9CF432}" type="slidenum">
              <a:rPr lang="es-MX" smtClean="0"/>
              <a:t>17</a:t>
            </a:fld>
            <a:endParaRPr lang="es-MX"/>
          </a:p>
        </p:txBody>
      </p:sp>
    </p:spTree>
    <p:extLst>
      <p:ext uri="{BB962C8B-B14F-4D97-AF65-F5344CB8AC3E}">
        <p14:creationId xmlns:p14="http://schemas.microsoft.com/office/powerpoint/2010/main" val="3205788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Consultas médicas.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3" name="TextBox 12">
            <a:extLst>
              <a:ext uri="{FF2B5EF4-FFF2-40B4-BE49-F238E27FC236}">
                <a16:creationId xmlns:a16="http://schemas.microsoft.com/office/drawing/2014/main" id="{D6652D68-A648-42F6-8F14-AC16FA2D6AAE}"/>
              </a:ext>
            </a:extLst>
          </p:cNvPr>
          <p:cNvSpPr txBox="1"/>
          <p:nvPr/>
        </p:nvSpPr>
        <p:spPr>
          <a:xfrm>
            <a:off x="47957" y="1540795"/>
            <a:ext cx="6810043" cy="3016210"/>
          </a:xfrm>
          <a:prstGeom prst="rect">
            <a:avLst/>
          </a:prstGeom>
          <a:noFill/>
        </p:spPr>
        <p:txBody>
          <a:bodyPr wrap="square" rtlCol="0">
            <a:spAutoFit/>
          </a:bodyPr>
          <a:lstStyle/>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Atención de calidad y calidez al personal en general, ante cualquier situación de enfermedad o accidente.</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Registro y valoración diaria, para apto medico a operadores.</a:t>
            </a:r>
          </a:p>
          <a:p>
            <a:pPr marL="285750" indent="-285750">
              <a:buFont typeface="Wingdings" panose="05000000000000000000" pitchFamily="2" charset="2"/>
              <a:buChar char="ü"/>
            </a:pPr>
            <a:endParaRPr lang="es-MX"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Realización de prueba toxicológica mensual a operadores y administrativos.</a:t>
            </a:r>
          </a:p>
          <a:p>
            <a:pPr marL="285750" indent="-285750">
              <a:buFont typeface="Wingdings" panose="05000000000000000000" pitchFamily="2" charset="2"/>
              <a:buChar char="ü"/>
            </a:pPr>
            <a:endParaRPr lang="es-MX"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Examen de admisión al personal de nuevo ingreso.  </a:t>
            </a:r>
          </a:p>
          <a:p>
            <a:pPr marL="285750" indent="-285750">
              <a:buFont typeface="Wingdings" panose="05000000000000000000" pitchFamily="2" charset="2"/>
              <a:buChar char="ü"/>
            </a:pPr>
            <a:endParaRPr lang="es-MX"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Documentación, registro y seguimiento al personal, sobre vacuna Covid-19 y refuerzos.</a:t>
            </a:r>
          </a:p>
          <a:p>
            <a:pPr algn="just"/>
            <a:endParaRPr lang="es-MX" b="1" dirty="0">
              <a:latin typeface="Arial" panose="020B0604020202020204" pitchFamily="34" charset="0"/>
              <a:cs typeface="Arial" panose="020B0604020202020204" pitchFamily="34" charset="0"/>
            </a:endParaRPr>
          </a:p>
          <a:p>
            <a:pPr algn="just"/>
            <a:r>
              <a:rPr lang="es-MX" b="1" dirty="0">
                <a:latin typeface="Arial" panose="020B0604020202020204" pitchFamily="34" charset="0"/>
                <a:cs typeface="Arial" panose="020B0604020202020204" pitchFamily="34" charset="0"/>
              </a:rPr>
              <a:t>     Consulta médica: 319                  Exámenes médicos: 136</a:t>
            </a:r>
          </a:p>
        </p:txBody>
      </p:sp>
      <p:sp>
        <p:nvSpPr>
          <p:cNvPr id="11" name="Slide Number Placeholder 10">
            <a:extLst>
              <a:ext uri="{FF2B5EF4-FFF2-40B4-BE49-F238E27FC236}">
                <a16:creationId xmlns:a16="http://schemas.microsoft.com/office/drawing/2014/main" id="{6DADF7CC-3CCA-4D4A-932C-EB3E54E127E1}"/>
              </a:ext>
            </a:extLst>
          </p:cNvPr>
          <p:cNvSpPr>
            <a:spLocks noGrp="1"/>
          </p:cNvSpPr>
          <p:nvPr>
            <p:ph type="sldNum" sz="quarter" idx="12"/>
          </p:nvPr>
        </p:nvSpPr>
        <p:spPr/>
        <p:txBody>
          <a:bodyPr/>
          <a:lstStyle/>
          <a:p>
            <a:fld id="{D039CB29-7847-40D7-8A43-28BBEF9CF432}" type="slidenum">
              <a:rPr lang="es-MX" smtClean="0"/>
              <a:t>18</a:t>
            </a:fld>
            <a:endParaRPr lang="es-MX"/>
          </a:p>
        </p:txBody>
      </p:sp>
      <p:pic>
        <p:nvPicPr>
          <p:cNvPr id="15" name="Imagen 6">
            <a:extLst>
              <a:ext uri="{FF2B5EF4-FFF2-40B4-BE49-F238E27FC236}">
                <a16:creationId xmlns:a16="http://schemas.microsoft.com/office/drawing/2014/main" id="{4BE7B430-27D3-4D1E-B901-BA4BF81E075D}"/>
              </a:ext>
            </a:extLst>
          </p:cNvPr>
          <p:cNvPicPr>
            <a:picLocks noChangeAspect="1"/>
          </p:cNvPicPr>
          <p:nvPr/>
        </p:nvPicPr>
        <p:blipFill rotWithShape="1">
          <a:blip r:embed="rId4"/>
          <a:srcRect l="9711" t="10475" r="9842" b="10529"/>
          <a:stretch/>
        </p:blipFill>
        <p:spPr>
          <a:xfrm>
            <a:off x="2811657" y="4729236"/>
            <a:ext cx="3917459" cy="3837430"/>
          </a:xfrm>
          <a:prstGeom prst="rect">
            <a:avLst/>
          </a:prstGeom>
        </p:spPr>
      </p:pic>
      <p:pic>
        <p:nvPicPr>
          <p:cNvPr id="18" name="Google Shape;115;p15">
            <a:extLst>
              <a:ext uri="{FF2B5EF4-FFF2-40B4-BE49-F238E27FC236}">
                <a16:creationId xmlns:a16="http://schemas.microsoft.com/office/drawing/2014/main" id="{CD55A259-F015-44BC-9DE9-D7CE4CAC8EA0}"/>
              </a:ext>
            </a:extLst>
          </p:cNvPr>
          <p:cNvPicPr preferRelativeResize="0"/>
          <p:nvPr/>
        </p:nvPicPr>
        <p:blipFill>
          <a:blip r:embed="rId5">
            <a:alphaModFix/>
          </a:blip>
          <a:stretch>
            <a:fillRect/>
          </a:stretch>
        </p:blipFill>
        <p:spPr>
          <a:xfrm>
            <a:off x="183371" y="4729235"/>
            <a:ext cx="2525843" cy="3837431"/>
          </a:xfrm>
          <a:prstGeom prst="rect">
            <a:avLst/>
          </a:prstGeom>
          <a:noFill/>
          <a:ln>
            <a:noFill/>
          </a:ln>
        </p:spPr>
      </p:pic>
    </p:spTree>
    <p:extLst>
      <p:ext uri="{BB962C8B-B14F-4D97-AF65-F5344CB8AC3E}">
        <p14:creationId xmlns:p14="http://schemas.microsoft.com/office/powerpoint/2010/main" val="134146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Control de antidoping 2022</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TextBox 8">
            <a:extLst>
              <a:ext uri="{FF2B5EF4-FFF2-40B4-BE49-F238E27FC236}">
                <a16:creationId xmlns:a16="http://schemas.microsoft.com/office/drawing/2014/main" id="{B0C0C932-2A66-470C-A81D-90162FA71916}"/>
              </a:ext>
            </a:extLst>
          </p:cNvPr>
          <p:cNvSpPr txBox="1"/>
          <p:nvPr/>
        </p:nvSpPr>
        <p:spPr>
          <a:xfrm>
            <a:off x="47957" y="1540795"/>
            <a:ext cx="6603565" cy="341632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Al ser una empresa altamente comprometida con sus colaboradores y clientes, siempre busca brindar la calidad que cada servicio merece. Es por eso que el tema médico es siempre un pilar clave en la operación. </a:t>
            </a:r>
          </a:p>
          <a:p>
            <a:pPr algn="just"/>
            <a:r>
              <a:rPr lang="es-MX" dirty="0">
                <a:latin typeface="Arial" panose="020B0604020202020204" pitchFamily="34" charset="0"/>
                <a:cs typeface="Arial" panose="020B0604020202020204" pitchFamily="34" charset="0"/>
              </a:rPr>
              <a:t>Carga Express cuenta con un programa de antidoping que indica realizar y renovar las pruebas en sus colaboradores. La intención además de asegurar la seguridad de sus clientes internos y externos es la de generar consciencia en los hábitos de salud de sus colaboradores utilizando también las charlas con profesionales de la salud y desarrollo psicosocial.</a:t>
            </a:r>
          </a:p>
          <a:p>
            <a:pPr algn="just"/>
            <a:endParaRPr lang="es-MX" b="1" dirty="0">
              <a:latin typeface="Arial" panose="020B0604020202020204" pitchFamily="34" charset="0"/>
              <a:cs typeface="Arial" panose="020B0604020202020204" pitchFamily="34" charset="0"/>
            </a:endParaRPr>
          </a:p>
          <a:p>
            <a:pPr algn="just"/>
            <a:r>
              <a:rPr lang="es-MX" b="1" dirty="0">
                <a:latin typeface="Arial" panose="020B0604020202020204" pitchFamily="34" charset="0"/>
                <a:cs typeface="Arial" panose="020B0604020202020204" pitchFamily="34" charset="0"/>
              </a:rPr>
              <a:t>2,516 antidoping </a:t>
            </a:r>
            <a:r>
              <a:rPr lang="es-MX" dirty="0">
                <a:latin typeface="Arial" panose="020B0604020202020204" pitchFamily="34" charset="0"/>
                <a:cs typeface="Arial" panose="020B0604020202020204" pitchFamily="34" charset="0"/>
              </a:rPr>
              <a:t>realizados en el año en curso.</a:t>
            </a:r>
            <a:endParaRPr lang="es-MX"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EC9DBB9-023B-4C29-8DFF-A790E267A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833" y="5319868"/>
            <a:ext cx="2625213" cy="3500284"/>
          </a:xfrm>
          <a:prstGeom prst="rect">
            <a:avLst/>
          </a:prstGeom>
        </p:spPr>
      </p:pic>
      <p:pic>
        <p:nvPicPr>
          <p:cNvPr id="14" name="Picture 13">
            <a:extLst>
              <a:ext uri="{FF2B5EF4-FFF2-40B4-BE49-F238E27FC236}">
                <a16:creationId xmlns:a16="http://schemas.microsoft.com/office/drawing/2014/main" id="{B7F796C4-07E2-4A33-900B-CAE599A583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81" y="5294670"/>
            <a:ext cx="3665870" cy="3500283"/>
          </a:xfrm>
          <a:prstGeom prst="rect">
            <a:avLst/>
          </a:prstGeom>
        </p:spPr>
      </p:pic>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9739D1BE-C537-4005-84FE-4B60B57F56F6}"/>
              </a:ext>
            </a:extLst>
          </p:cNvPr>
          <p:cNvSpPr>
            <a:spLocks noGrp="1"/>
          </p:cNvSpPr>
          <p:nvPr>
            <p:ph type="sldNum" sz="quarter" idx="12"/>
          </p:nvPr>
        </p:nvSpPr>
        <p:spPr/>
        <p:txBody>
          <a:bodyPr/>
          <a:lstStyle/>
          <a:p>
            <a:fld id="{D039CB29-7847-40D7-8A43-28BBEF9CF432}" type="slidenum">
              <a:rPr lang="es-MX" smtClean="0"/>
              <a:t>19</a:t>
            </a:fld>
            <a:endParaRPr lang="es-MX"/>
          </a:p>
        </p:txBody>
      </p:sp>
    </p:spTree>
    <p:extLst>
      <p:ext uri="{BB962C8B-B14F-4D97-AF65-F5344CB8AC3E}">
        <p14:creationId xmlns:p14="http://schemas.microsoft.com/office/powerpoint/2010/main" val="170849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13" name="TextBox 12">
            <a:extLst>
              <a:ext uri="{FF2B5EF4-FFF2-40B4-BE49-F238E27FC236}">
                <a16:creationId xmlns:a16="http://schemas.microsoft.com/office/drawing/2014/main" id="{A88B9412-DF74-44BD-A81D-29E72EB2DDB8}"/>
              </a:ext>
            </a:extLst>
          </p:cNvPr>
          <p:cNvSpPr txBox="1"/>
          <p:nvPr/>
        </p:nvSpPr>
        <p:spPr>
          <a:xfrm>
            <a:off x="1276538" y="38072"/>
            <a:ext cx="5351005" cy="923330"/>
          </a:xfrm>
          <a:prstGeom prst="rect">
            <a:avLst/>
          </a:prstGeom>
          <a:noFill/>
        </p:spPr>
        <p:txBody>
          <a:bodyPr wrap="square" rtlCol="0">
            <a:spAutoFit/>
          </a:bodyPr>
          <a:lstStyle/>
          <a:p>
            <a:pPr algn="r"/>
            <a:r>
              <a:rPr lang="es-MX" sz="5400" dirty="0">
                <a:solidFill>
                  <a:schemeClr val="bg1"/>
                </a:solidFill>
                <a:latin typeface="Arial Black" panose="020B0A04020102020204" pitchFamily="34" charset="0"/>
                <a:cs typeface="Aharoni" panose="02010803020104030203" pitchFamily="2" charset="-79"/>
              </a:rPr>
              <a:t>Índice</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2</a:t>
            </a:fld>
            <a:endParaRPr lang="es-MX"/>
          </a:p>
        </p:txBody>
      </p:sp>
      <p:graphicFrame>
        <p:nvGraphicFramePr>
          <p:cNvPr id="6" name="Table 7">
            <a:extLst>
              <a:ext uri="{FF2B5EF4-FFF2-40B4-BE49-F238E27FC236}">
                <a16:creationId xmlns:a16="http://schemas.microsoft.com/office/drawing/2014/main" id="{EA05532E-C7A3-45DA-9CBD-02F65CC476B9}"/>
              </a:ext>
            </a:extLst>
          </p:cNvPr>
          <p:cNvGraphicFramePr>
            <a:graphicFrameLocks noGrp="1"/>
          </p:cNvGraphicFramePr>
          <p:nvPr>
            <p:extLst>
              <p:ext uri="{D42A27DB-BD31-4B8C-83A1-F6EECF244321}">
                <p14:modId xmlns:p14="http://schemas.microsoft.com/office/powerpoint/2010/main" val="1697126809"/>
              </p:ext>
            </p:extLst>
          </p:nvPr>
        </p:nvGraphicFramePr>
        <p:xfrm>
          <a:off x="192505" y="961402"/>
          <a:ext cx="6435038" cy="7484785"/>
        </p:xfrm>
        <a:graphic>
          <a:graphicData uri="http://schemas.openxmlformats.org/drawingml/2006/table">
            <a:tbl>
              <a:tblPr firstRow="1" bandRow="1">
                <a:tableStyleId>{5C22544A-7EE6-4342-B048-85BDC9FD1C3A}</a:tableStyleId>
              </a:tblPr>
              <a:tblGrid>
                <a:gridCol w="5101390">
                  <a:extLst>
                    <a:ext uri="{9D8B030D-6E8A-4147-A177-3AD203B41FA5}">
                      <a16:colId xmlns:a16="http://schemas.microsoft.com/office/drawing/2014/main" val="681213404"/>
                    </a:ext>
                  </a:extLst>
                </a:gridCol>
                <a:gridCol w="1333648">
                  <a:extLst>
                    <a:ext uri="{9D8B030D-6E8A-4147-A177-3AD203B41FA5}">
                      <a16:colId xmlns:a16="http://schemas.microsoft.com/office/drawing/2014/main" val="2669658850"/>
                    </a:ext>
                  </a:extLst>
                </a:gridCol>
              </a:tblGrid>
              <a:tr h="543099">
                <a:tc>
                  <a:txBody>
                    <a:bodyPr/>
                    <a:lstStyle/>
                    <a:p>
                      <a:pPr algn="ctr"/>
                      <a:r>
                        <a:rPr lang="es-MX" sz="2400" dirty="0"/>
                        <a:t>TEMA</a:t>
                      </a:r>
                    </a:p>
                  </a:txBody>
                  <a:tcPr>
                    <a:solidFill>
                      <a:srgbClr val="FFBC26"/>
                    </a:solidFill>
                  </a:tcPr>
                </a:tc>
                <a:tc>
                  <a:txBody>
                    <a:bodyPr/>
                    <a:lstStyle/>
                    <a:p>
                      <a:pPr algn="ctr"/>
                      <a:r>
                        <a:rPr lang="es-MX" sz="2400" dirty="0"/>
                        <a:t>PÁGINA</a:t>
                      </a:r>
                    </a:p>
                  </a:txBody>
                  <a:tcPr>
                    <a:solidFill>
                      <a:srgbClr val="FFBC26"/>
                    </a:solidFill>
                  </a:tcPr>
                </a:tc>
                <a:extLst>
                  <a:ext uri="{0D108BD9-81ED-4DB2-BD59-A6C34878D82A}">
                    <a16:rowId xmlns:a16="http://schemas.microsoft.com/office/drawing/2014/main" val="2937226435"/>
                  </a:ext>
                </a:extLst>
              </a:tr>
              <a:tr h="412944">
                <a:tc>
                  <a:txBody>
                    <a:bodyPr/>
                    <a:lstStyle/>
                    <a:p>
                      <a:r>
                        <a:rPr lang="es-MX" dirty="0"/>
                        <a:t>Introducción</a:t>
                      </a:r>
                    </a:p>
                  </a:txBody>
                  <a:tcPr>
                    <a:solidFill>
                      <a:srgbClr val="E9EAEC"/>
                    </a:solidFill>
                  </a:tcPr>
                </a:tc>
                <a:tc>
                  <a:txBody>
                    <a:bodyPr/>
                    <a:lstStyle/>
                    <a:p>
                      <a:pPr algn="ctr"/>
                      <a:r>
                        <a:rPr lang="es-MX" sz="1800" dirty="0"/>
                        <a:t>3</a:t>
                      </a:r>
                    </a:p>
                  </a:txBody>
                  <a:tcPr>
                    <a:solidFill>
                      <a:srgbClr val="E9EAEC"/>
                    </a:solidFill>
                  </a:tcPr>
                </a:tc>
                <a:extLst>
                  <a:ext uri="{0D108BD9-81ED-4DB2-BD59-A6C34878D82A}">
                    <a16:rowId xmlns:a16="http://schemas.microsoft.com/office/drawing/2014/main" val="2646389592"/>
                  </a:ext>
                </a:extLst>
              </a:tr>
              <a:tr h="412944">
                <a:tc>
                  <a:txBody>
                    <a:bodyPr/>
                    <a:lstStyle/>
                    <a:p>
                      <a:r>
                        <a:rPr lang="es-MX" dirty="0"/>
                        <a:t>Motivo de participación</a:t>
                      </a:r>
                    </a:p>
                  </a:txBody>
                  <a:tcPr>
                    <a:solidFill>
                      <a:srgbClr val="E9EAEC"/>
                    </a:solidFill>
                  </a:tcPr>
                </a:tc>
                <a:tc>
                  <a:txBody>
                    <a:bodyPr/>
                    <a:lstStyle/>
                    <a:p>
                      <a:pPr algn="ctr"/>
                      <a:r>
                        <a:rPr lang="es-MX" sz="1800" dirty="0"/>
                        <a:t>4</a:t>
                      </a:r>
                    </a:p>
                  </a:txBody>
                  <a:tcPr>
                    <a:solidFill>
                      <a:srgbClr val="E9EAEC"/>
                    </a:solidFill>
                  </a:tcPr>
                </a:tc>
                <a:extLst>
                  <a:ext uri="{0D108BD9-81ED-4DB2-BD59-A6C34878D82A}">
                    <a16:rowId xmlns:a16="http://schemas.microsoft.com/office/drawing/2014/main" val="1466078613"/>
                  </a:ext>
                </a:extLst>
              </a:tr>
              <a:tr h="412944">
                <a:tc>
                  <a:txBody>
                    <a:bodyPr/>
                    <a:lstStyle/>
                    <a:p>
                      <a:r>
                        <a:rPr lang="es-MX" dirty="0"/>
                        <a:t>Misión y visión</a:t>
                      </a:r>
                    </a:p>
                  </a:txBody>
                  <a:tcPr>
                    <a:solidFill>
                      <a:srgbClr val="E9EAEC"/>
                    </a:solidFill>
                  </a:tcPr>
                </a:tc>
                <a:tc>
                  <a:txBody>
                    <a:bodyPr/>
                    <a:lstStyle/>
                    <a:p>
                      <a:pPr algn="ctr"/>
                      <a:r>
                        <a:rPr lang="es-MX" sz="1800" dirty="0"/>
                        <a:t>5</a:t>
                      </a:r>
                    </a:p>
                  </a:txBody>
                  <a:tcPr>
                    <a:solidFill>
                      <a:srgbClr val="E9EAEC"/>
                    </a:solidFill>
                  </a:tcPr>
                </a:tc>
                <a:extLst>
                  <a:ext uri="{0D108BD9-81ED-4DB2-BD59-A6C34878D82A}">
                    <a16:rowId xmlns:a16="http://schemas.microsoft.com/office/drawing/2014/main" val="3845833915"/>
                  </a:ext>
                </a:extLst>
              </a:tr>
              <a:tr h="428950">
                <a:tc>
                  <a:txBody>
                    <a:bodyPr/>
                    <a:lstStyle/>
                    <a:p>
                      <a:r>
                        <a:rPr lang="es-MX" dirty="0"/>
                        <a:t>Los valores que nos distinguen</a:t>
                      </a:r>
                    </a:p>
                  </a:txBody>
                  <a:tcPr>
                    <a:solidFill>
                      <a:srgbClr val="E9EAEC"/>
                    </a:solidFill>
                  </a:tcPr>
                </a:tc>
                <a:tc>
                  <a:txBody>
                    <a:bodyPr/>
                    <a:lstStyle/>
                    <a:p>
                      <a:pPr algn="ctr"/>
                      <a:r>
                        <a:rPr lang="es-MX" sz="1800" dirty="0"/>
                        <a:t>6</a:t>
                      </a:r>
                    </a:p>
                  </a:txBody>
                  <a:tcPr>
                    <a:solidFill>
                      <a:srgbClr val="E9EAEC"/>
                    </a:solidFill>
                  </a:tcPr>
                </a:tc>
                <a:extLst>
                  <a:ext uri="{0D108BD9-81ED-4DB2-BD59-A6C34878D82A}">
                    <a16:rowId xmlns:a16="http://schemas.microsoft.com/office/drawing/2014/main" val="591209069"/>
                  </a:ext>
                </a:extLst>
              </a:tr>
              <a:tr h="412944">
                <a:tc>
                  <a:txBody>
                    <a:bodyPr/>
                    <a:lstStyle/>
                    <a:p>
                      <a:r>
                        <a:rPr lang="es-MX" dirty="0"/>
                        <a:t>Política integral</a:t>
                      </a:r>
                    </a:p>
                  </a:txBody>
                  <a:tcPr>
                    <a:solidFill>
                      <a:srgbClr val="E9EAEC"/>
                    </a:solidFill>
                  </a:tcPr>
                </a:tc>
                <a:tc>
                  <a:txBody>
                    <a:bodyPr/>
                    <a:lstStyle/>
                    <a:p>
                      <a:pPr algn="ctr"/>
                      <a:r>
                        <a:rPr lang="es-MX" sz="1800" dirty="0"/>
                        <a:t>7</a:t>
                      </a:r>
                    </a:p>
                  </a:txBody>
                  <a:tcPr>
                    <a:solidFill>
                      <a:srgbClr val="E9EAEC"/>
                    </a:solidFill>
                  </a:tcPr>
                </a:tc>
                <a:extLst>
                  <a:ext uri="{0D108BD9-81ED-4DB2-BD59-A6C34878D82A}">
                    <a16:rowId xmlns:a16="http://schemas.microsoft.com/office/drawing/2014/main" val="1663637573"/>
                  </a:ext>
                </a:extLst>
              </a:tr>
              <a:tr h="412944">
                <a:tc>
                  <a:txBody>
                    <a:bodyPr/>
                    <a:lstStyle/>
                    <a:p>
                      <a:r>
                        <a:rPr lang="es-MX" dirty="0"/>
                        <a:t>Certificaciones </a:t>
                      </a:r>
                    </a:p>
                  </a:txBody>
                  <a:tcPr>
                    <a:solidFill>
                      <a:srgbClr val="E9EAEC"/>
                    </a:solidFill>
                  </a:tcPr>
                </a:tc>
                <a:tc>
                  <a:txBody>
                    <a:bodyPr/>
                    <a:lstStyle/>
                    <a:p>
                      <a:pPr algn="ctr"/>
                      <a:r>
                        <a:rPr lang="es-MX" sz="1800" dirty="0"/>
                        <a:t>8 - 10</a:t>
                      </a:r>
                    </a:p>
                  </a:txBody>
                  <a:tcPr>
                    <a:solidFill>
                      <a:srgbClr val="E9EAEC"/>
                    </a:solidFill>
                  </a:tcPr>
                </a:tc>
                <a:extLst>
                  <a:ext uri="{0D108BD9-81ED-4DB2-BD59-A6C34878D82A}">
                    <a16:rowId xmlns:a16="http://schemas.microsoft.com/office/drawing/2014/main" val="3755603328"/>
                  </a:ext>
                </a:extLst>
              </a:tr>
              <a:tr h="412944">
                <a:tc>
                  <a:txBody>
                    <a:bodyPr/>
                    <a:lstStyle/>
                    <a:p>
                      <a:r>
                        <a:rPr lang="es-MX" dirty="0"/>
                        <a:t>Distintivos</a:t>
                      </a:r>
                    </a:p>
                  </a:txBody>
                  <a:tcPr>
                    <a:solidFill>
                      <a:srgbClr val="E9EAEC"/>
                    </a:solidFill>
                  </a:tcPr>
                </a:tc>
                <a:tc>
                  <a:txBody>
                    <a:bodyPr/>
                    <a:lstStyle/>
                    <a:p>
                      <a:pPr algn="ctr"/>
                      <a:r>
                        <a:rPr lang="es-MX" sz="1800" dirty="0"/>
                        <a:t>11 - 16</a:t>
                      </a:r>
                    </a:p>
                  </a:txBody>
                  <a:tcPr>
                    <a:solidFill>
                      <a:srgbClr val="E9EAEC"/>
                    </a:solidFill>
                  </a:tcPr>
                </a:tc>
                <a:extLst>
                  <a:ext uri="{0D108BD9-81ED-4DB2-BD59-A6C34878D82A}">
                    <a16:rowId xmlns:a16="http://schemas.microsoft.com/office/drawing/2014/main" val="3948272620"/>
                  </a:ext>
                </a:extLst>
              </a:tr>
              <a:tr h="412944">
                <a:tc>
                  <a:txBody>
                    <a:bodyPr/>
                    <a:lstStyle/>
                    <a:p>
                      <a:r>
                        <a:rPr lang="es-MX" dirty="0"/>
                        <a:t>Capacitación</a:t>
                      </a:r>
                    </a:p>
                  </a:txBody>
                  <a:tcPr>
                    <a:solidFill>
                      <a:srgbClr val="E9EAEC"/>
                    </a:solidFill>
                  </a:tcPr>
                </a:tc>
                <a:tc>
                  <a:txBody>
                    <a:bodyPr/>
                    <a:lstStyle/>
                    <a:p>
                      <a:pPr algn="ctr"/>
                      <a:r>
                        <a:rPr lang="es-MX" sz="1800" dirty="0"/>
                        <a:t>17</a:t>
                      </a:r>
                    </a:p>
                  </a:txBody>
                  <a:tcPr>
                    <a:solidFill>
                      <a:srgbClr val="E9EAEC"/>
                    </a:solidFill>
                  </a:tcPr>
                </a:tc>
                <a:extLst>
                  <a:ext uri="{0D108BD9-81ED-4DB2-BD59-A6C34878D82A}">
                    <a16:rowId xmlns:a16="http://schemas.microsoft.com/office/drawing/2014/main" val="1275930703"/>
                  </a:ext>
                </a:extLst>
              </a:tr>
              <a:tr h="412944">
                <a:tc>
                  <a:txBody>
                    <a:bodyPr/>
                    <a:lstStyle/>
                    <a:p>
                      <a:r>
                        <a:rPr lang="es-MX" dirty="0"/>
                        <a:t>Seguridad laboral</a:t>
                      </a:r>
                    </a:p>
                  </a:txBody>
                  <a:tcPr>
                    <a:solidFill>
                      <a:srgbClr val="E9EAEC"/>
                    </a:solidFill>
                  </a:tcPr>
                </a:tc>
                <a:tc>
                  <a:txBody>
                    <a:bodyPr/>
                    <a:lstStyle/>
                    <a:p>
                      <a:pPr algn="ctr"/>
                      <a:r>
                        <a:rPr lang="es-MX" sz="1800" dirty="0"/>
                        <a:t>18 – 22</a:t>
                      </a:r>
                    </a:p>
                  </a:txBody>
                  <a:tcPr>
                    <a:solidFill>
                      <a:srgbClr val="E9EAEC"/>
                    </a:solidFill>
                  </a:tcPr>
                </a:tc>
                <a:extLst>
                  <a:ext uri="{0D108BD9-81ED-4DB2-BD59-A6C34878D82A}">
                    <a16:rowId xmlns:a16="http://schemas.microsoft.com/office/drawing/2014/main" val="1164102910"/>
                  </a:ext>
                </a:extLst>
              </a:tr>
              <a:tr h="412944">
                <a:tc>
                  <a:txBody>
                    <a:bodyPr/>
                    <a:lstStyle/>
                    <a:p>
                      <a:r>
                        <a:rPr lang="es-MX" dirty="0"/>
                        <a:t>Vínculos con la comunidad</a:t>
                      </a:r>
                    </a:p>
                  </a:txBody>
                  <a:tcPr>
                    <a:solidFill>
                      <a:srgbClr val="E9EAEC"/>
                    </a:solidFill>
                  </a:tcPr>
                </a:tc>
                <a:tc>
                  <a:txBody>
                    <a:bodyPr/>
                    <a:lstStyle/>
                    <a:p>
                      <a:pPr algn="ctr"/>
                      <a:r>
                        <a:rPr lang="es-MX" sz="1800" dirty="0"/>
                        <a:t>23 – 26</a:t>
                      </a:r>
                    </a:p>
                  </a:txBody>
                  <a:tcPr>
                    <a:solidFill>
                      <a:srgbClr val="E9EAEC"/>
                    </a:solidFill>
                  </a:tcPr>
                </a:tc>
                <a:extLst>
                  <a:ext uri="{0D108BD9-81ED-4DB2-BD59-A6C34878D82A}">
                    <a16:rowId xmlns:a16="http://schemas.microsoft.com/office/drawing/2014/main" val="1430554740"/>
                  </a:ext>
                </a:extLst>
              </a:tr>
              <a:tr h="412944">
                <a:tc>
                  <a:txBody>
                    <a:bodyPr/>
                    <a:lstStyle/>
                    <a:p>
                      <a:r>
                        <a:rPr lang="es-MX" dirty="0"/>
                        <a:t>Compromiso con el medio ambiente</a:t>
                      </a:r>
                    </a:p>
                  </a:txBody>
                  <a:tcPr>
                    <a:solidFill>
                      <a:srgbClr val="E9EAEC"/>
                    </a:solidFill>
                  </a:tcPr>
                </a:tc>
                <a:tc>
                  <a:txBody>
                    <a:bodyPr/>
                    <a:lstStyle/>
                    <a:p>
                      <a:pPr algn="ctr"/>
                      <a:r>
                        <a:rPr lang="es-MX" sz="1800" dirty="0"/>
                        <a:t>27 – 28</a:t>
                      </a:r>
                    </a:p>
                  </a:txBody>
                  <a:tcPr>
                    <a:solidFill>
                      <a:srgbClr val="E9EAEC"/>
                    </a:solidFill>
                  </a:tcPr>
                </a:tc>
                <a:extLst>
                  <a:ext uri="{0D108BD9-81ED-4DB2-BD59-A6C34878D82A}">
                    <a16:rowId xmlns:a16="http://schemas.microsoft.com/office/drawing/2014/main" val="3891421755"/>
                  </a:ext>
                </a:extLst>
              </a:tr>
              <a:tr h="412944">
                <a:tc>
                  <a:txBody>
                    <a:bodyPr/>
                    <a:lstStyle/>
                    <a:p>
                      <a:r>
                        <a:rPr lang="es-MX" dirty="0"/>
                        <a:t>NOM - 035</a:t>
                      </a:r>
                    </a:p>
                  </a:txBody>
                  <a:tcPr>
                    <a:solidFill>
                      <a:srgbClr val="E9EAEC"/>
                    </a:solidFill>
                  </a:tcPr>
                </a:tc>
                <a:tc>
                  <a:txBody>
                    <a:bodyPr/>
                    <a:lstStyle/>
                    <a:p>
                      <a:pPr algn="ctr"/>
                      <a:r>
                        <a:rPr lang="es-MX" sz="1800" dirty="0"/>
                        <a:t>29 – 37</a:t>
                      </a:r>
                    </a:p>
                  </a:txBody>
                  <a:tcPr>
                    <a:solidFill>
                      <a:srgbClr val="E9EAEC"/>
                    </a:solidFill>
                  </a:tcPr>
                </a:tc>
                <a:extLst>
                  <a:ext uri="{0D108BD9-81ED-4DB2-BD59-A6C34878D82A}">
                    <a16:rowId xmlns:a16="http://schemas.microsoft.com/office/drawing/2014/main" val="2313579777"/>
                  </a:ext>
                </a:extLst>
              </a:tr>
              <a:tr h="412944">
                <a:tc>
                  <a:txBody>
                    <a:bodyPr/>
                    <a:lstStyle/>
                    <a:p>
                      <a:r>
                        <a:rPr lang="es-MX" dirty="0"/>
                        <a:t>Evento IX aniversario</a:t>
                      </a:r>
                    </a:p>
                  </a:txBody>
                  <a:tcPr>
                    <a:solidFill>
                      <a:srgbClr val="E9EAEC"/>
                    </a:solidFill>
                  </a:tcPr>
                </a:tc>
                <a:tc>
                  <a:txBody>
                    <a:bodyPr/>
                    <a:lstStyle/>
                    <a:p>
                      <a:pPr algn="ctr"/>
                      <a:r>
                        <a:rPr lang="es-MX" sz="1800" dirty="0"/>
                        <a:t>38</a:t>
                      </a:r>
                    </a:p>
                  </a:txBody>
                  <a:tcPr>
                    <a:solidFill>
                      <a:srgbClr val="E9EAEC"/>
                    </a:solidFill>
                  </a:tcPr>
                </a:tc>
                <a:extLst>
                  <a:ext uri="{0D108BD9-81ED-4DB2-BD59-A6C34878D82A}">
                    <a16:rowId xmlns:a16="http://schemas.microsoft.com/office/drawing/2014/main" val="67519162"/>
                  </a:ext>
                </a:extLst>
              </a:tr>
              <a:tr h="412944">
                <a:tc>
                  <a:txBody>
                    <a:bodyPr/>
                    <a:lstStyle/>
                    <a:p>
                      <a:r>
                        <a:rPr lang="es-MX" dirty="0"/>
                        <a:t>Team Building</a:t>
                      </a:r>
                    </a:p>
                  </a:txBody>
                  <a:tcPr>
                    <a:lnB w="12700" cap="flat" cmpd="sng" algn="ctr">
                      <a:solidFill>
                        <a:schemeClr val="bg1"/>
                      </a:solidFill>
                      <a:prstDash val="solid"/>
                      <a:round/>
                      <a:headEnd type="none" w="med" len="med"/>
                      <a:tailEnd type="none" w="med" len="med"/>
                    </a:lnB>
                    <a:solidFill>
                      <a:srgbClr val="E9EAEC"/>
                    </a:solidFill>
                  </a:tcPr>
                </a:tc>
                <a:tc>
                  <a:txBody>
                    <a:bodyPr/>
                    <a:lstStyle/>
                    <a:p>
                      <a:pPr algn="ctr"/>
                      <a:r>
                        <a:rPr lang="es-MX" sz="1800" dirty="0"/>
                        <a:t>39</a:t>
                      </a:r>
                    </a:p>
                  </a:txBody>
                  <a:tcPr>
                    <a:lnB w="12700" cap="flat" cmpd="sng" algn="ctr">
                      <a:solidFill>
                        <a:schemeClr val="bg1"/>
                      </a:solidFill>
                      <a:prstDash val="solid"/>
                      <a:round/>
                      <a:headEnd type="none" w="med" len="med"/>
                      <a:tailEnd type="none" w="med" len="med"/>
                    </a:lnB>
                    <a:solidFill>
                      <a:srgbClr val="E9EAEC"/>
                    </a:solidFill>
                  </a:tcPr>
                </a:tc>
                <a:extLst>
                  <a:ext uri="{0D108BD9-81ED-4DB2-BD59-A6C34878D82A}">
                    <a16:rowId xmlns:a16="http://schemas.microsoft.com/office/drawing/2014/main" val="1195256428"/>
                  </a:ext>
                </a:extLst>
              </a:tr>
              <a:tr h="412944">
                <a:tc>
                  <a:txBody>
                    <a:bodyPr/>
                    <a:lstStyle/>
                    <a:p>
                      <a:r>
                        <a:rPr lang="es-MX" dirty="0"/>
                        <a:t>Salario emocional</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AEC"/>
                    </a:solidFill>
                  </a:tcPr>
                </a:tc>
                <a:tc>
                  <a:txBody>
                    <a:bodyPr/>
                    <a:lstStyle/>
                    <a:p>
                      <a:pPr algn="ctr"/>
                      <a:r>
                        <a:rPr lang="es-MX" sz="1800" dirty="0"/>
                        <a:t>40</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AEC"/>
                    </a:solidFill>
                  </a:tcPr>
                </a:tc>
                <a:extLst>
                  <a:ext uri="{0D108BD9-81ED-4DB2-BD59-A6C34878D82A}">
                    <a16:rowId xmlns:a16="http://schemas.microsoft.com/office/drawing/2014/main" val="584468569"/>
                  </a:ext>
                </a:extLst>
              </a:tr>
              <a:tr h="206472">
                <a:tc>
                  <a:txBody>
                    <a:bodyPr/>
                    <a:lstStyle/>
                    <a:p>
                      <a:r>
                        <a:rPr lang="es-MX" dirty="0"/>
                        <a:t>Nuevas prestaciones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AEC"/>
                    </a:solidFill>
                  </a:tcPr>
                </a:tc>
                <a:tc>
                  <a:txBody>
                    <a:bodyPr/>
                    <a:lstStyle/>
                    <a:p>
                      <a:pPr algn="ctr"/>
                      <a:r>
                        <a:rPr lang="es-MX" sz="1800" dirty="0"/>
                        <a:t>41 – 42</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AEC"/>
                    </a:solidFill>
                  </a:tcPr>
                </a:tc>
                <a:extLst>
                  <a:ext uri="{0D108BD9-81ED-4DB2-BD59-A6C34878D82A}">
                    <a16:rowId xmlns:a16="http://schemas.microsoft.com/office/drawing/2014/main" val="182238006"/>
                  </a:ext>
                </a:extLst>
              </a:tr>
              <a:tr h="206472">
                <a:tc>
                  <a:txBody>
                    <a:bodyPr/>
                    <a:lstStyle/>
                    <a:p>
                      <a:r>
                        <a:rPr lang="es-MX" dirty="0"/>
                        <a:t>Actividades de responsabilidad social</a:t>
                      </a:r>
                    </a:p>
                  </a:txBody>
                  <a:tcPr>
                    <a:lnT w="12700" cap="flat" cmpd="sng" algn="ctr">
                      <a:solidFill>
                        <a:schemeClr val="bg1"/>
                      </a:solidFill>
                      <a:prstDash val="solid"/>
                      <a:round/>
                      <a:headEnd type="none" w="med" len="med"/>
                      <a:tailEnd type="none" w="med" len="med"/>
                    </a:lnT>
                    <a:solidFill>
                      <a:srgbClr val="E9EAEC"/>
                    </a:solidFill>
                  </a:tcPr>
                </a:tc>
                <a:tc>
                  <a:txBody>
                    <a:bodyPr/>
                    <a:lstStyle/>
                    <a:p>
                      <a:pPr algn="ctr"/>
                      <a:r>
                        <a:rPr lang="es-MX" sz="1800" dirty="0"/>
                        <a:t>43 - 74</a:t>
                      </a:r>
                    </a:p>
                  </a:txBody>
                  <a:tcPr>
                    <a:lnT w="12700" cap="flat" cmpd="sng" algn="ctr">
                      <a:solidFill>
                        <a:schemeClr val="bg1"/>
                      </a:solidFill>
                      <a:prstDash val="solid"/>
                      <a:round/>
                      <a:headEnd type="none" w="med" len="med"/>
                      <a:tailEnd type="none" w="med" len="med"/>
                    </a:lnT>
                    <a:solidFill>
                      <a:srgbClr val="E9EAEC"/>
                    </a:solidFill>
                  </a:tcPr>
                </a:tc>
                <a:extLst>
                  <a:ext uri="{0D108BD9-81ED-4DB2-BD59-A6C34878D82A}">
                    <a16:rowId xmlns:a16="http://schemas.microsoft.com/office/drawing/2014/main" val="3303674908"/>
                  </a:ext>
                </a:extLst>
              </a:tr>
            </a:tbl>
          </a:graphicData>
        </a:graphic>
      </p:graphicFrame>
    </p:spTree>
    <p:extLst>
      <p:ext uri="{BB962C8B-B14F-4D97-AF65-F5344CB8AC3E}">
        <p14:creationId xmlns:p14="http://schemas.microsoft.com/office/powerpoint/2010/main" val="2695337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Feria de la salud.</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AE7E245A-FEA6-4D9C-8F7B-D95620C8FDB7}"/>
              </a:ext>
            </a:extLst>
          </p:cNvPr>
          <p:cNvPicPr>
            <a:picLocks noChangeAspect="1"/>
          </p:cNvPicPr>
          <p:nvPr/>
        </p:nvPicPr>
        <p:blipFill rotWithShape="1">
          <a:blip r:embed="rId4">
            <a:extLst>
              <a:ext uri="{28A0092B-C50C-407E-A947-70E740481C1C}">
                <a14:useLocalDpi xmlns:a14="http://schemas.microsoft.com/office/drawing/2010/main" val="0"/>
              </a:ext>
            </a:extLst>
          </a:blip>
          <a:srcRect r="16610"/>
          <a:stretch/>
        </p:blipFill>
        <p:spPr>
          <a:xfrm>
            <a:off x="87151" y="3969729"/>
            <a:ext cx="6707676" cy="4430351"/>
          </a:xfrm>
          <a:prstGeom prst="rect">
            <a:avLst/>
          </a:prstGeom>
        </p:spPr>
      </p:pic>
      <p:sp>
        <p:nvSpPr>
          <p:cNvPr id="10" name="Slide Number Placeholder 9">
            <a:extLst>
              <a:ext uri="{FF2B5EF4-FFF2-40B4-BE49-F238E27FC236}">
                <a16:creationId xmlns:a16="http://schemas.microsoft.com/office/drawing/2014/main" id="{2E2C6BF9-BD1C-4C21-A178-E22CFEDE5B2F}"/>
              </a:ext>
            </a:extLst>
          </p:cNvPr>
          <p:cNvSpPr>
            <a:spLocks noGrp="1"/>
          </p:cNvSpPr>
          <p:nvPr>
            <p:ph type="sldNum" sz="quarter" idx="12"/>
          </p:nvPr>
        </p:nvSpPr>
        <p:spPr/>
        <p:txBody>
          <a:bodyPr/>
          <a:lstStyle/>
          <a:p>
            <a:fld id="{D039CB29-7847-40D7-8A43-28BBEF9CF432}" type="slidenum">
              <a:rPr lang="es-MX" smtClean="0"/>
              <a:t>20</a:t>
            </a:fld>
            <a:endParaRPr lang="es-MX"/>
          </a:p>
        </p:txBody>
      </p:sp>
      <p:sp>
        <p:nvSpPr>
          <p:cNvPr id="11" name="TextBox 10">
            <a:extLst>
              <a:ext uri="{FF2B5EF4-FFF2-40B4-BE49-F238E27FC236}">
                <a16:creationId xmlns:a16="http://schemas.microsoft.com/office/drawing/2014/main" id="{56821309-A6E5-41E1-825D-5CB2E21BD0FB}"/>
              </a:ext>
            </a:extLst>
          </p:cNvPr>
          <p:cNvSpPr txBox="1"/>
          <p:nvPr/>
        </p:nvSpPr>
        <p:spPr>
          <a:xfrm>
            <a:off x="23978" y="1365502"/>
            <a:ext cx="6707676"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Con ayuda del departamento de Salud Ocupacional, actualmente se han podido cubrir campañas de salud que incluyen pláticas, consulta de glucosa, realización de pases de salida, capacitación de primeros auxilios e incluso campañas de vacunación. </a:t>
            </a:r>
          </a:p>
          <a:p>
            <a:pPr algn="just"/>
            <a:r>
              <a:rPr lang="es-MX" dirty="0">
                <a:latin typeface="Arial" panose="020B0604020202020204" pitchFamily="34" charset="0"/>
                <a:cs typeface="Arial" panose="020B0604020202020204" pitchFamily="34" charset="0"/>
              </a:rPr>
              <a:t>En conjunto a su empresa hermana Fletes México se ha participado en ferias de salud organizadas por la misma en la que son invitadas las empresas del grupo.</a:t>
            </a:r>
          </a:p>
        </p:txBody>
      </p:sp>
    </p:spTree>
    <p:extLst>
      <p:ext uri="{BB962C8B-B14F-4D97-AF65-F5344CB8AC3E}">
        <p14:creationId xmlns:p14="http://schemas.microsoft.com/office/powerpoint/2010/main" val="3599061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510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Vacunación contra el COVID-19</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0E31744A-1BF5-4CB9-9FED-D37373CDF023}"/>
              </a:ext>
            </a:extLst>
          </p:cNvPr>
          <p:cNvSpPr>
            <a:spLocks noGrp="1"/>
          </p:cNvSpPr>
          <p:nvPr>
            <p:ph type="sldNum" sz="quarter" idx="12"/>
          </p:nvPr>
        </p:nvSpPr>
        <p:spPr/>
        <p:txBody>
          <a:bodyPr/>
          <a:lstStyle/>
          <a:p>
            <a:fld id="{D039CB29-7847-40D7-8A43-28BBEF9CF432}" type="slidenum">
              <a:rPr lang="es-MX" smtClean="0"/>
              <a:t>21</a:t>
            </a:fld>
            <a:endParaRPr lang="es-MX"/>
          </a:p>
        </p:txBody>
      </p:sp>
      <p:sp>
        <p:nvSpPr>
          <p:cNvPr id="11" name="TextBox 10">
            <a:extLst>
              <a:ext uri="{FF2B5EF4-FFF2-40B4-BE49-F238E27FC236}">
                <a16:creationId xmlns:a16="http://schemas.microsoft.com/office/drawing/2014/main" id="{E32EF8DD-55D7-434D-8F7A-53D600E8DE5F}"/>
              </a:ext>
            </a:extLst>
          </p:cNvPr>
          <p:cNvSpPr txBox="1"/>
          <p:nvPr/>
        </p:nvSpPr>
        <p:spPr>
          <a:xfrm>
            <a:off x="47957" y="1540795"/>
            <a:ext cx="6603565"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empresa otorga nuevamente permisos para acudir a la aplicación de vacunas contra el COVID-19, vacunas que este año son las de refuerzo.</a:t>
            </a:r>
          </a:p>
        </p:txBody>
      </p:sp>
      <p:pic>
        <p:nvPicPr>
          <p:cNvPr id="2050" name="Picture 2">
            <a:extLst>
              <a:ext uri="{FF2B5EF4-FFF2-40B4-BE49-F238E27FC236}">
                <a16:creationId xmlns:a16="http://schemas.microsoft.com/office/drawing/2014/main" id="{4D4BD2E7-002E-44CA-8B38-D9387E307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16" y="2558712"/>
            <a:ext cx="4927872" cy="615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722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00190"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Capacitación: Brigada de emergencia. </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16 de noviembre del 2022</a:t>
            </a:r>
          </a:p>
        </p:txBody>
      </p:sp>
      <p:pic>
        <p:nvPicPr>
          <p:cNvPr id="6" name="Picture 5">
            <a:extLst>
              <a:ext uri="{FF2B5EF4-FFF2-40B4-BE49-F238E27FC236}">
                <a16:creationId xmlns:a16="http://schemas.microsoft.com/office/drawing/2014/main" id="{15EFC72A-D1DC-43F4-8901-C57FFEB92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35" y="5379250"/>
            <a:ext cx="3628103" cy="3416320"/>
          </a:xfrm>
          <a:prstGeom prst="rect">
            <a:avLst/>
          </a:prstGeom>
        </p:spPr>
      </p:pic>
      <p:pic>
        <p:nvPicPr>
          <p:cNvPr id="11" name="Picture 10">
            <a:extLst>
              <a:ext uri="{FF2B5EF4-FFF2-40B4-BE49-F238E27FC236}">
                <a16:creationId xmlns:a16="http://schemas.microsoft.com/office/drawing/2014/main" id="{464314BD-F647-4C51-8FCB-9C86D730F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541" y="5379250"/>
            <a:ext cx="2172219" cy="3416320"/>
          </a:xfrm>
          <a:prstGeom prst="rect">
            <a:avLst/>
          </a:prstGeom>
        </p:spPr>
      </p:pic>
      <p:sp>
        <p:nvSpPr>
          <p:cNvPr id="13" name="Rectangle 12">
            <a:extLst>
              <a:ext uri="{FF2B5EF4-FFF2-40B4-BE49-F238E27FC236}">
                <a16:creationId xmlns:a16="http://schemas.microsoft.com/office/drawing/2014/main" id="{59947547-B457-4FF3-BCB0-2D2DFA97365F}"/>
              </a:ext>
            </a:extLst>
          </p:cNvPr>
          <p:cNvSpPr/>
          <p:nvPr/>
        </p:nvSpPr>
        <p:spPr>
          <a:xfrm>
            <a:off x="6114127" y="5379251"/>
            <a:ext cx="272386" cy="3095886"/>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TextBox 13">
            <a:extLst>
              <a:ext uri="{FF2B5EF4-FFF2-40B4-BE49-F238E27FC236}">
                <a16:creationId xmlns:a16="http://schemas.microsoft.com/office/drawing/2014/main" id="{AA258060-D973-4864-A698-E4C61DE9FD45}"/>
              </a:ext>
            </a:extLst>
          </p:cNvPr>
          <p:cNvSpPr txBox="1"/>
          <p:nvPr/>
        </p:nvSpPr>
        <p:spPr>
          <a:xfrm>
            <a:off x="23979" y="1482422"/>
            <a:ext cx="6603565" cy="341632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formación y actualización de las brigadas de emergencia año tras año continua vigente. Carga Express se asegura de capacitar por lo menos un colaborador de las distintas áreas y busca hacer consciencia en sus colaboradores respecto a la información a la que serán acreedores. El día de hoy se convierten en brigadistas, pero estas enseñanzas no serán solo para bien de la empresa, sino también para un bien personal y de sus familias.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La capacitación se realiza en todas sus sucursales y forma parte del programa de capacitación anual dirigido a todos sus colaboradores, ya sean administrativos u operativos.</a:t>
            </a:r>
          </a:p>
        </p:txBody>
      </p:sp>
      <p:sp>
        <p:nvSpPr>
          <p:cNvPr id="16" name="TextBox 15">
            <a:extLst>
              <a:ext uri="{FF2B5EF4-FFF2-40B4-BE49-F238E27FC236}">
                <a16:creationId xmlns:a16="http://schemas.microsoft.com/office/drawing/2014/main" id="{8C12C10A-F99F-4CFE-9861-118942023E57}"/>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EA93636B-AA9E-44D8-B800-3D4E3CEF273D}"/>
              </a:ext>
            </a:extLst>
          </p:cNvPr>
          <p:cNvSpPr>
            <a:spLocks noGrp="1"/>
          </p:cNvSpPr>
          <p:nvPr>
            <p:ph type="sldNum" sz="quarter" idx="12"/>
          </p:nvPr>
        </p:nvSpPr>
        <p:spPr/>
        <p:txBody>
          <a:bodyPr/>
          <a:lstStyle/>
          <a:p>
            <a:fld id="{D039CB29-7847-40D7-8A43-28BBEF9CF432}" type="slidenum">
              <a:rPr lang="es-MX" smtClean="0"/>
              <a:t>22</a:t>
            </a:fld>
            <a:endParaRPr lang="es-MX"/>
          </a:p>
        </p:txBody>
      </p:sp>
    </p:spTree>
    <p:extLst>
      <p:ext uri="{BB962C8B-B14F-4D97-AF65-F5344CB8AC3E}">
        <p14:creationId xmlns:p14="http://schemas.microsoft.com/office/powerpoint/2010/main" val="1959688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Apoyemos a nuestros </a:t>
            </a:r>
          </a:p>
          <a:p>
            <a:r>
              <a:rPr lang="es-MX" dirty="0">
                <a:solidFill>
                  <a:srgbClr val="002060"/>
                </a:solidFill>
                <a:latin typeface="Arial Black" panose="020B0A04020102020204" pitchFamily="34" charset="0"/>
                <a:cs typeface="Aharoni" panose="02010803020104030203" pitchFamily="2" charset="-79"/>
              </a:rPr>
              <a:t>                                   compañeros de Monterrey.</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Agosto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306DFBD2-1E2B-41C9-A1B4-4E445203469E}"/>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b="14588"/>
          <a:stretch/>
        </p:blipFill>
        <p:spPr>
          <a:xfrm>
            <a:off x="213891" y="3973106"/>
            <a:ext cx="6271695" cy="4593560"/>
          </a:xfrm>
          <a:prstGeom prst="rect">
            <a:avLst/>
          </a:prstGeom>
        </p:spPr>
      </p:pic>
      <p:sp>
        <p:nvSpPr>
          <p:cNvPr id="10" name="Slide Number Placeholder 9">
            <a:extLst>
              <a:ext uri="{FF2B5EF4-FFF2-40B4-BE49-F238E27FC236}">
                <a16:creationId xmlns:a16="http://schemas.microsoft.com/office/drawing/2014/main" id="{14950D60-6DF4-43D8-B3CE-38ADF34EC3AC}"/>
              </a:ext>
            </a:extLst>
          </p:cNvPr>
          <p:cNvSpPr>
            <a:spLocks noGrp="1"/>
          </p:cNvSpPr>
          <p:nvPr>
            <p:ph type="sldNum" sz="quarter" idx="12"/>
          </p:nvPr>
        </p:nvSpPr>
        <p:spPr/>
        <p:txBody>
          <a:bodyPr/>
          <a:lstStyle/>
          <a:p>
            <a:fld id="{D039CB29-7847-40D7-8A43-28BBEF9CF432}" type="slidenum">
              <a:rPr lang="es-MX" smtClean="0"/>
              <a:t>23</a:t>
            </a:fld>
            <a:endParaRPr lang="es-MX"/>
          </a:p>
        </p:txBody>
      </p:sp>
      <p:sp>
        <p:nvSpPr>
          <p:cNvPr id="11" name="TextBox 10">
            <a:extLst>
              <a:ext uri="{FF2B5EF4-FFF2-40B4-BE49-F238E27FC236}">
                <a16:creationId xmlns:a16="http://schemas.microsoft.com/office/drawing/2014/main" id="{9291129E-7A42-4573-9272-54EF01DDC5AC}"/>
              </a:ext>
            </a:extLst>
          </p:cNvPr>
          <p:cNvSpPr txBox="1"/>
          <p:nvPr/>
        </p:nvSpPr>
        <p:spPr>
          <a:xfrm>
            <a:off x="47957" y="1664782"/>
            <a:ext cx="6603565"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estado de Nuevo León sufrió un desabasto de agua durante el año de 2022, creando una crisis de escases en todo el estado. El resto de la familia Carga Express decidió brindas su apoyo a sus compañeros regiomontanos con donativos de agua embotellada. Por parte de la empresa directa entregó un paquete de agua para cada colaborador, y con el apoyo del resto de la empresa se logro entregar dos paquetes extra por colaborador para sucursal Monterrey.</a:t>
            </a:r>
          </a:p>
        </p:txBody>
      </p:sp>
    </p:spTree>
    <p:extLst>
      <p:ext uri="{BB962C8B-B14F-4D97-AF65-F5344CB8AC3E}">
        <p14:creationId xmlns:p14="http://schemas.microsoft.com/office/powerpoint/2010/main" val="4127933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Apoyemos a nuestra familia.</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11 de mayo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054BB26E-C8FE-41E7-809E-43FB282CDC31}"/>
              </a:ext>
            </a:extLst>
          </p:cNvPr>
          <p:cNvPicPr>
            <a:picLocks noChangeAspect="1"/>
          </p:cNvPicPr>
          <p:nvPr/>
        </p:nvPicPr>
        <p:blipFill>
          <a:blip r:embed="rId4"/>
          <a:stretch>
            <a:fillRect/>
          </a:stretch>
        </p:blipFill>
        <p:spPr>
          <a:xfrm>
            <a:off x="47957" y="4627300"/>
            <a:ext cx="6449069" cy="2308324"/>
          </a:xfrm>
          <a:prstGeom prst="rect">
            <a:avLst/>
          </a:prstGeom>
        </p:spPr>
      </p:pic>
      <p:sp>
        <p:nvSpPr>
          <p:cNvPr id="9" name="Slide Number Placeholder 8">
            <a:extLst>
              <a:ext uri="{FF2B5EF4-FFF2-40B4-BE49-F238E27FC236}">
                <a16:creationId xmlns:a16="http://schemas.microsoft.com/office/drawing/2014/main" id="{CCB398FD-E76B-4D57-8843-EEC45143E5A0}"/>
              </a:ext>
            </a:extLst>
          </p:cNvPr>
          <p:cNvSpPr>
            <a:spLocks noGrp="1"/>
          </p:cNvSpPr>
          <p:nvPr>
            <p:ph type="sldNum" sz="quarter" idx="12"/>
          </p:nvPr>
        </p:nvSpPr>
        <p:spPr/>
        <p:txBody>
          <a:bodyPr/>
          <a:lstStyle/>
          <a:p>
            <a:fld id="{D039CB29-7847-40D7-8A43-28BBEF9CF432}" type="slidenum">
              <a:rPr lang="es-MX" smtClean="0"/>
              <a:t>24</a:t>
            </a:fld>
            <a:endParaRPr lang="es-MX"/>
          </a:p>
        </p:txBody>
      </p:sp>
      <p:sp>
        <p:nvSpPr>
          <p:cNvPr id="10" name="TextBox 9">
            <a:extLst>
              <a:ext uri="{FF2B5EF4-FFF2-40B4-BE49-F238E27FC236}">
                <a16:creationId xmlns:a16="http://schemas.microsoft.com/office/drawing/2014/main" id="{301C73FA-B327-4963-B6DF-7B2FC75EB4F6}"/>
              </a:ext>
            </a:extLst>
          </p:cNvPr>
          <p:cNvSpPr txBox="1"/>
          <p:nvPr/>
        </p:nvSpPr>
        <p:spPr>
          <a:xfrm>
            <a:off x="47957" y="1664782"/>
            <a:ext cx="6603565"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a:t>
            </a:r>
            <a:r>
              <a:rPr lang="es-MX" i="1" dirty="0">
                <a:latin typeface="Arial" panose="020B0604020202020204" pitchFamily="34" charset="0"/>
                <a:cs typeface="Arial" panose="020B0604020202020204" pitchFamily="34" charset="0"/>
              </a:rPr>
              <a:t>solidaridad</a:t>
            </a:r>
            <a:r>
              <a:rPr lang="es-MX" dirty="0">
                <a:latin typeface="Arial" panose="020B0604020202020204" pitchFamily="34" charset="0"/>
                <a:cs typeface="Arial" panose="020B0604020202020204" pitchFamily="34" charset="0"/>
              </a:rPr>
              <a:t> es una característica notable de la familia Carga Express, que siempre buscar brindar su apoyo a quienes lo necesitan. </a:t>
            </a:r>
          </a:p>
          <a:p>
            <a:pPr algn="just"/>
            <a:r>
              <a:rPr lang="es-MX" dirty="0">
                <a:latin typeface="Arial" panose="020B0604020202020204" pitchFamily="34" charset="0"/>
                <a:cs typeface="Arial" panose="020B0604020202020204" pitchFamily="34" charset="0"/>
              </a:rPr>
              <a:t>En esta ocasión el apoyo se solicito para la mamá de una compañera de la sucursal de San Luis Potosí, y aunque la intención era buscar la donación de alguna silla existente, los colaboradores decidieron juntar sus donativos para comprar una silla que le fue enviada a la colaboradora.</a:t>
            </a:r>
          </a:p>
        </p:txBody>
      </p:sp>
    </p:spTree>
    <p:extLst>
      <p:ext uri="{BB962C8B-B14F-4D97-AF65-F5344CB8AC3E}">
        <p14:creationId xmlns:p14="http://schemas.microsoft.com/office/powerpoint/2010/main" val="406836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510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Fundación Mascareñas.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Actividad realizada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18A03B53-7315-41E3-BAF2-F4CD0781AB9D}"/>
              </a:ext>
            </a:extLst>
          </p:cNvPr>
          <p:cNvSpPr>
            <a:spLocks noGrp="1"/>
          </p:cNvSpPr>
          <p:nvPr>
            <p:ph type="sldNum" sz="quarter" idx="12"/>
          </p:nvPr>
        </p:nvSpPr>
        <p:spPr/>
        <p:txBody>
          <a:bodyPr/>
          <a:lstStyle/>
          <a:p>
            <a:fld id="{D039CB29-7847-40D7-8A43-28BBEF9CF432}" type="slidenum">
              <a:rPr lang="es-MX" smtClean="0"/>
              <a:t>25</a:t>
            </a:fld>
            <a:endParaRPr lang="es-MX"/>
          </a:p>
        </p:txBody>
      </p:sp>
      <p:pic>
        <p:nvPicPr>
          <p:cNvPr id="9" name="Picture 8">
            <a:extLst>
              <a:ext uri="{FF2B5EF4-FFF2-40B4-BE49-F238E27FC236}">
                <a16:creationId xmlns:a16="http://schemas.microsoft.com/office/drawing/2014/main" id="{F20B6998-05B5-4E9B-B56C-DCDEA47AF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854" y="2694630"/>
            <a:ext cx="4716291" cy="6096134"/>
          </a:xfrm>
          <a:prstGeom prst="rect">
            <a:avLst/>
          </a:prstGeom>
        </p:spPr>
      </p:pic>
      <p:sp>
        <p:nvSpPr>
          <p:cNvPr id="12" name="TextBox 11">
            <a:extLst>
              <a:ext uri="{FF2B5EF4-FFF2-40B4-BE49-F238E27FC236}">
                <a16:creationId xmlns:a16="http://schemas.microsoft.com/office/drawing/2014/main" id="{1E7D26DE-6B1B-4700-A9B4-B66D472D62D1}"/>
              </a:ext>
            </a:extLst>
          </p:cNvPr>
          <p:cNvSpPr txBox="1"/>
          <p:nvPr/>
        </p:nvSpPr>
        <p:spPr>
          <a:xfrm>
            <a:off x="47957" y="1540795"/>
            <a:ext cx="6603565" cy="120032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Con el donativo a Fundación Mascareñas se busca apoyar la mejora en la calidad de vida de los residentes de la zona fronteriza, otorgando becas y fomentando los eventos culturales.</a:t>
            </a:r>
          </a:p>
        </p:txBody>
      </p:sp>
    </p:spTree>
    <p:extLst>
      <p:ext uri="{BB962C8B-B14F-4D97-AF65-F5344CB8AC3E}">
        <p14:creationId xmlns:p14="http://schemas.microsoft.com/office/powerpoint/2010/main" val="217262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Croqueton en Carga Express.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01 de abril del 2022</a:t>
            </a:r>
          </a:p>
        </p:txBody>
      </p:sp>
      <p:pic>
        <p:nvPicPr>
          <p:cNvPr id="6" name="Picture 5">
            <a:extLst>
              <a:ext uri="{FF2B5EF4-FFF2-40B4-BE49-F238E27FC236}">
                <a16:creationId xmlns:a16="http://schemas.microsoft.com/office/drawing/2014/main" id="{96BCE1BE-BBD7-4AB1-BD7C-85CAE1A45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9" y="5448409"/>
            <a:ext cx="5171283" cy="3309985"/>
          </a:xfrm>
          <a:prstGeom prst="rect">
            <a:avLst/>
          </a:prstGeom>
        </p:spPr>
      </p:pic>
      <p:pic>
        <p:nvPicPr>
          <p:cNvPr id="15" name="Picture 14">
            <a:extLst>
              <a:ext uri="{FF2B5EF4-FFF2-40B4-BE49-F238E27FC236}">
                <a16:creationId xmlns:a16="http://schemas.microsoft.com/office/drawing/2014/main" id="{8979A66B-458E-4280-8F14-C330CAF93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1773" y="1478091"/>
            <a:ext cx="2665771" cy="3554361"/>
          </a:xfrm>
          <a:prstGeom prst="rect">
            <a:avLst/>
          </a:prstGeom>
        </p:spPr>
      </p:pic>
      <p:sp>
        <p:nvSpPr>
          <p:cNvPr id="16" name="Rectangle 15">
            <a:extLst>
              <a:ext uri="{FF2B5EF4-FFF2-40B4-BE49-F238E27FC236}">
                <a16:creationId xmlns:a16="http://schemas.microsoft.com/office/drawing/2014/main" id="{603F0757-A92D-4FAF-AB15-27338E0A61F2}"/>
              </a:ext>
            </a:extLst>
          </p:cNvPr>
          <p:cNvSpPr/>
          <p:nvPr/>
        </p:nvSpPr>
        <p:spPr>
          <a:xfrm>
            <a:off x="5370756" y="5448409"/>
            <a:ext cx="1256788" cy="3309985"/>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015C8731-DD4E-4DEC-B8A7-F0C80C33466C}"/>
              </a:ext>
            </a:extLst>
          </p:cNvPr>
          <p:cNvSpPr txBox="1"/>
          <p:nvPr/>
        </p:nvSpPr>
        <p:spPr>
          <a:xfrm>
            <a:off x="68211" y="1478091"/>
            <a:ext cx="3893562" cy="397031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Cada diciembre la empresa organiza su calendario anual de actividades: celebraciones, actividades de voluntariado, campañas de salud, etc. </a:t>
            </a:r>
          </a:p>
          <a:p>
            <a:pPr algn="just"/>
            <a:r>
              <a:rPr lang="es-MX" dirty="0">
                <a:latin typeface="Arial" panose="020B0604020202020204" pitchFamily="34" charset="0"/>
                <a:cs typeface="Arial" panose="020B0604020202020204" pitchFamily="34" charset="0"/>
              </a:rPr>
              <a:t>Sin embargo algo que cabe destacar son las propuestas que sus mismos colaboradores buscan desarrollar y lanzar. </a:t>
            </a:r>
          </a:p>
          <a:p>
            <a:pPr algn="just"/>
            <a:r>
              <a:rPr lang="es-MX" dirty="0">
                <a:latin typeface="Arial" panose="020B0604020202020204" pitchFamily="34" charset="0"/>
                <a:cs typeface="Arial" panose="020B0604020202020204" pitchFamily="34" charset="0"/>
              </a:rPr>
              <a:t>Mediante Capital Humano y Dirección se le da forma a estas ideas para lanzarlas al público. </a:t>
            </a:r>
          </a:p>
          <a:p>
            <a:pPr algn="just"/>
            <a:r>
              <a:rPr lang="es-MX" dirty="0">
                <a:latin typeface="Arial" panose="020B0604020202020204" pitchFamily="34" charset="0"/>
                <a:cs typeface="Arial" panose="020B0604020202020204" pitchFamily="34" charset="0"/>
              </a:rPr>
              <a:t>Este año uno de esos proyectos fue el ¨croqueton 2022´.</a:t>
            </a:r>
          </a:p>
        </p:txBody>
      </p:sp>
      <p:sp>
        <p:nvSpPr>
          <p:cNvPr id="18" name="TextBox 17">
            <a:extLst>
              <a:ext uri="{FF2B5EF4-FFF2-40B4-BE49-F238E27FC236}">
                <a16:creationId xmlns:a16="http://schemas.microsoft.com/office/drawing/2014/main" id="{74C1F6CD-C12D-4D30-AF01-3840A9AC3A13}"/>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62DFDC6A-54A8-4A52-91E0-E5685F87D1BA}"/>
              </a:ext>
            </a:extLst>
          </p:cNvPr>
          <p:cNvSpPr>
            <a:spLocks noGrp="1"/>
          </p:cNvSpPr>
          <p:nvPr>
            <p:ph type="sldNum" sz="quarter" idx="12"/>
          </p:nvPr>
        </p:nvSpPr>
        <p:spPr/>
        <p:txBody>
          <a:bodyPr/>
          <a:lstStyle/>
          <a:p>
            <a:fld id="{D039CB29-7847-40D7-8A43-28BBEF9CF432}" type="slidenum">
              <a:rPr lang="es-MX" smtClean="0"/>
              <a:t>26</a:t>
            </a:fld>
            <a:endParaRPr lang="es-MX"/>
          </a:p>
        </p:txBody>
      </p:sp>
    </p:spTree>
    <p:extLst>
      <p:ext uri="{BB962C8B-B14F-4D97-AF65-F5344CB8AC3E}">
        <p14:creationId xmlns:p14="http://schemas.microsoft.com/office/powerpoint/2010/main" val="3031384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00190"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Campaña de limpieza.</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 19 de noviembre del 2022</a:t>
            </a:r>
          </a:p>
        </p:txBody>
      </p:sp>
      <p:sp>
        <p:nvSpPr>
          <p:cNvPr id="13" name="Rectangle 12">
            <a:extLst>
              <a:ext uri="{FF2B5EF4-FFF2-40B4-BE49-F238E27FC236}">
                <a16:creationId xmlns:a16="http://schemas.microsoft.com/office/drawing/2014/main" id="{59947547-B457-4FF3-BCB0-2D2DFA97365F}"/>
              </a:ext>
            </a:extLst>
          </p:cNvPr>
          <p:cNvSpPr/>
          <p:nvPr/>
        </p:nvSpPr>
        <p:spPr>
          <a:xfrm>
            <a:off x="6221280" y="4173795"/>
            <a:ext cx="484621" cy="4621776"/>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5" name="Picture 14">
            <a:extLst>
              <a:ext uri="{FF2B5EF4-FFF2-40B4-BE49-F238E27FC236}">
                <a16:creationId xmlns:a16="http://schemas.microsoft.com/office/drawing/2014/main" id="{7F82183D-401B-4B94-8A21-8BA296C72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4" y="4173795"/>
            <a:ext cx="6010187" cy="4621776"/>
          </a:xfrm>
          <a:prstGeom prst="rect">
            <a:avLst/>
          </a:prstGeom>
        </p:spPr>
      </p:pic>
      <p:sp>
        <p:nvSpPr>
          <p:cNvPr id="16" name="TextBox 15">
            <a:extLst>
              <a:ext uri="{FF2B5EF4-FFF2-40B4-BE49-F238E27FC236}">
                <a16:creationId xmlns:a16="http://schemas.microsoft.com/office/drawing/2014/main" id="{07D26F59-7A2B-4A21-BAE7-159D92193B4F}"/>
              </a:ext>
            </a:extLst>
          </p:cNvPr>
          <p:cNvSpPr txBox="1"/>
          <p:nvPr/>
        </p:nvSpPr>
        <p:spPr>
          <a:xfrm>
            <a:off x="23979" y="1482422"/>
            <a:ext cx="6603565" cy="2031325"/>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Una cultura de organización y limpieza inicia siempre con el ejemplo. ¨Mi base de operación es un lugar limpio y ordenado¨ resuena entre sus colaboradores que el pasado sábado 19 de Noviembre se organizan para realizar una actividad más profunda de limpieza. La campaña involucra a todos sus colaboradores sin importar la jerarquía. Seamos responsables con nuestros bienes y con el medio ambiente.</a:t>
            </a:r>
          </a:p>
        </p:txBody>
      </p:sp>
      <p:sp>
        <p:nvSpPr>
          <p:cNvPr id="17" name="TextBox 16">
            <a:extLst>
              <a:ext uri="{FF2B5EF4-FFF2-40B4-BE49-F238E27FC236}">
                <a16:creationId xmlns:a16="http://schemas.microsoft.com/office/drawing/2014/main" id="{91182FB3-6F4A-442A-974B-AC983FC11A24}"/>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81BB0DE9-E133-48FB-B63F-B4FD6FE932B2}"/>
              </a:ext>
            </a:extLst>
          </p:cNvPr>
          <p:cNvSpPr>
            <a:spLocks noGrp="1"/>
          </p:cNvSpPr>
          <p:nvPr>
            <p:ph type="sldNum" sz="quarter" idx="12"/>
          </p:nvPr>
        </p:nvSpPr>
        <p:spPr/>
        <p:txBody>
          <a:bodyPr/>
          <a:lstStyle/>
          <a:p>
            <a:fld id="{D039CB29-7847-40D7-8A43-28BBEF9CF432}" type="slidenum">
              <a:rPr lang="es-MX" smtClean="0"/>
              <a:t>27</a:t>
            </a:fld>
            <a:endParaRPr lang="es-MX"/>
          </a:p>
        </p:txBody>
      </p:sp>
    </p:spTree>
    <p:extLst>
      <p:ext uri="{BB962C8B-B14F-4D97-AF65-F5344CB8AC3E}">
        <p14:creationId xmlns:p14="http://schemas.microsoft.com/office/powerpoint/2010/main" val="2654088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00190"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Campaña de limpieza.</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 19 de noviembre del 2022</a:t>
            </a:r>
          </a:p>
        </p:txBody>
      </p:sp>
      <p:sp>
        <p:nvSpPr>
          <p:cNvPr id="13" name="Rectangle 12">
            <a:extLst>
              <a:ext uri="{FF2B5EF4-FFF2-40B4-BE49-F238E27FC236}">
                <a16:creationId xmlns:a16="http://schemas.microsoft.com/office/drawing/2014/main" id="{59947547-B457-4FF3-BCB0-2D2DFA97365F}"/>
              </a:ext>
            </a:extLst>
          </p:cNvPr>
          <p:cNvSpPr/>
          <p:nvPr/>
        </p:nvSpPr>
        <p:spPr>
          <a:xfrm>
            <a:off x="6221280" y="4173795"/>
            <a:ext cx="484621" cy="4621776"/>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TextBox 15">
            <a:extLst>
              <a:ext uri="{FF2B5EF4-FFF2-40B4-BE49-F238E27FC236}">
                <a16:creationId xmlns:a16="http://schemas.microsoft.com/office/drawing/2014/main" id="{07D26F59-7A2B-4A21-BAE7-159D92193B4F}"/>
              </a:ext>
            </a:extLst>
          </p:cNvPr>
          <p:cNvSpPr txBox="1"/>
          <p:nvPr/>
        </p:nvSpPr>
        <p:spPr>
          <a:xfrm>
            <a:off x="23979" y="1482422"/>
            <a:ext cx="6603565" cy="397031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empresa forma parte de un programa   </a:t>
            </a:r>
            <a:r>
              <a:rPr lang="es-MX" b="1" dirty="0">
                <a:latin typeface="Arial" panose="020B0604020202020204" pitchFamily="34" charset="0"/>
                <a:cs typeface="Arial" panose="020B0604020202020204" pitchFamily="34" charset="0"/>
              </a:rPr>
              <a:t>‘’Transporte Responsable‘’</a:t>
            </a:r>
            <a:r>
              <a:rPr lang="es-MX" dirty="0">
                <a:latin typeface="Arial" panose="020B0604020202020204" pitchFamily="34" charset="0"/>
                <a:cs typeface="Arial" panose="020B0604020202020204" pitchFamily="34" charset="0"/>
              </a:rPr>
              <a:t> en el cual a través de información de la empresa año con año emite un reporte y busca que el transporte de carga y pasaje que circula por el país sea más eficiente, seguro, competitivo y amigable con el medio ambiente.</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Objetivos del Programa Transporte Limpio</a:t>
            </a:r>
          </a:p>
          <a:p>
            <a:pPr marL="285750" indent="-285750" algn="just">
              <a:buFont typeface="Wingdings" panose="05000000000000000000" pitchFamily="2" charset="2"/>
              <a:buChar char="ü"/>
            </a:pPr>
            <a:r>
              <a:rPr lang="es-MX" dirty="0">
                <a:latin typeface="Arial" panose="020B0604020202020204" pitchFamily="34" charset="0"/>
                <a:cs typeface="Arial" panose="020B0604020202020204" pitchFamily="34" charset="0"/>
              </a:rPr>
              <a:t>Reducir el consumo de combustible.</a:t>
            </a:r>
          </a:p>
          <a:p>
            <a:pPr marL="285750" indent="-285750" algn="just">
              <a:buFont typeface="Wingdings" panose="05000000000000000000" pitchFamily="2" charset="2"/>
              <a:buChar char="ü"/>
            </a:pPr>
            <a:r>
              <a:rPr lang="es-MX" dirty="0">
                <a:latin typeface="Arial" panose="020B0604020202020204" pitchFamily="34" charset="0"/>
                <a:cs typeface="Arial" panose="020B0604020202020204" pitchFamily="34" charset="0"/>
              </a:rPr>
              <a:t>Reducir las emisiones de gases de efecto invernadero y contaminantes criterio (</a:t>
            </a:r>
            <a:r>
              <a:rPr lang="es-MX" dirty="0" err="1">
                <a:latin typeface="Arial" panose="020B0604020202020204" pitchFamily="34" charset="0"/>
                <a:cs typeface="Arial" panose="020B0604020202020204" pitchFamily="34" charset="0"/>
              </a:rPr>
              <a:t>NOx</a:t>
            </a:r>
            <a:r>
              <a:rPr lang="es-MX" dirty="0">
                <a:latin typeface="Arial" panose="020B0604020202020204" pitchFamily="34" charset="0"/>
                <a:cs typeface="Arial" panose="020B0604020202020204" pitchFamily="34" charset="0"/>
              </a:rPr>
              <a:t> y PM10 y PM2.5).</a:t>
            </a:r>
          </a:p>
          <a:p>
            <a:pPr marL="285750" indent="-285750" algn="just">
              <a:buFont typeface="Wingdings" panose="05000000000000000000" pitchFamily="2" charset="2"/>
              <a:buChar char="ü"/>
            </a:pPr>
            <a:r>
              <a:rPr lang="es-MX" dirty="0">
                <a:latin typeface="Arial" panose="020B0604020202020204" pitchFamily="34" charset="0"/>
                <a:cs typeface="Arial" panose="020B0604020202020204" pitchFamily="34" charset="0"/>
              </a:rPr>
              <a:t>Reducir los costos de operación del transporte.</a:t>
            </a:r>
          </a:p>
          <a:p>
            <a:pPr marL="285750" indent="-285750" algn="just">
              <a:buFont typeface="Wingdings" panose="05000000000000000000" pitchFamily="2" charset="2"/>
              <a:buChar char="ü"/>
            </a:pPr>
            <a:r>
              <a:rPr lang="es-MX" dirty="0">
                <a:latin typeface="Arial" panose="020B0604020202020204" pitchFamily="34" charset="0"/>
                <a:cs typeface="Arial" panose="020B0604020202020204" pitchFamily="34" charset="0"/>
              </a:rPr>
              <a:t>Todas nuestras unidades tienen la verificación fisco mecánica y la verificación ambiental.</a:t>
            </a:r>
          </a:p>
        </p:txBody>
      </p:sp>
      <p:sp>
        <p:nvSpPr>
          <p:cNvPr id="17" name="TextBox 16">
            <a:extLst>
              <a:ext uri="{FF2B5EF4-FFF2-40B4-BE49-F238E27FC236}">
                <a16:creationId xmlns:a16="http://schemas.microsoft.com/office/drawing/2014/main" id="{91182FB3-6F4A-442A-974B-AC983FC11A24}"/>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81BB0DE9-E133-48FB-B63F-B4FD6FE932B2}"/>
              </a:ext>
            </a:extLst>
          </p:cNvPr>
          <p:cNvSpPr>
            <a:spLocks noGrp="1"/>
          </p:cNvSpPr>
          <p:nvPr>
            <p:ph type="sldNum" sz="quarter" idx="12"/>
          </p:nvPr>
        </p:nvSpPr>
        <p:spPr/>
        <p:txBody>
          <a:bodyPr/>
          <a:lstStyle/>
          <a:p>
            <a:fld id="{D039CB29-7847-40D7-8A43-28BBEF9CF432}" type="slidenum">
              <a:rPr lang="es-MX" smtClean="0"/>
              <a:t>28</a:t>
            </a:fld>
            <a:endParaRPr lang="es-MX"/>
          </a:p>
        </p:txBody>
      </p:sp>
      <p:pic>
        <p:nvPicPr>
          <p:cNvPr id="12" name="Imagen 8">
            <a:extLst>
              <a:ext uri="{FF2B5EF4-FFF2-40B4-BE49-F238E27FC236}">
                <a16:creationId xmlns:a16="http://schemas.microsoft.com/office/drawing/2014/main" id="{1B61C336-0362-4B8E-B40B-C62972097A83}"/>
              </a:ext>
            </a:extLst>
          </p:cNvPr>
          <p:cNvPicPr>
            <a:picLocks noChangeAspect="1"/>
          </p:cNvPicPr>
          <p:nvPr/>
        </p:nvPicPr>
        <p:blipFill>
          <a:blip r:embed="rId4"/>
          <a:stretch>
            <a:fillRect/>
          </a:stretch>
        </p:blipFill>
        <p:spPr>
          <a:xfrm>
            <a:off x="2159334" y="5418245"/>
            <a:ext cx="2164432" cy="3300307"/>
          </a:xfrm>
          <a:prstGeom prst="rect">
            <a:avLst/>
          </a:prstGeom>
        </p:spPr>
      </p:pic>
    </p:spTree>
    <p:extLst>
      <p:ext uri="{BB962C8B-B14F-4D97-AF65-F5344CB8AC3E}">
        <p14:creationId xmlns:p14="http://schemas.microsoft.com/office/powerpoint/2010/main" val="2427132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NOM-035</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08 de marzo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8B744EC4-3636-4DBD-9EBB-08AC65964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85" y="3427451"/>
            <a:ext cx="6435358" cy="3595607"/>
          </a:xfrm>
          <a:prstGeom prst="rect">
            <a:avLst/>
          </a:prstGeom>
        </p:spPr>
      </p:pic>
      <p:sp>
        <p:nvSpPr>
          <p:cNvPr id="10" name="Slide Number Placeholder 9">
            <a:extLst>
              <a:ext uri="{FF2B5EF4-FFF2-40B4-BE49-F238E27FC236}">
                <a16:creationId xmlns:a16="http://schemas.microsoft.com/office/drawing/2014/main" id="{3670D473-D74B-4EA3-AB59-CC4BACB19B09}"/>
              </a:ext>
            </a:extLst>
          </p:cNvPr>
          <p:cNvSpPr>
            <a:spLocks noGrp="1"/>
          </p:cNvSpPr>
          <p:nvPr>
            <p:ph type="sldNum" sz="quarter" idx="12"/>
          </p:nvPr>
        </p:nvSpPr>
        <p:spPr/>
        <p:txBody>
          <a:bodyPr/>
          <a:lstStyle/>
          <a:p>
            <a:fld id="{D039CB29-7847-40D7-8A43-28BBEF9CF432}" type="slidenum">
              <a:rPr lang="es-MX" smtClean="0"/>
              <a:t>29</a:t>
            </a:fld>
            <a:endParaRPr lang="es-MX"/>
          </a:p>
        </p:txBody>
      </p:sp>
      <p:sp>
        <p:nvSpPr>
          <p:cNvPr id="11" name="TextBox 10">
            <a:extLst>
              <a:ext uri="{FF2B5EF4-FFF2-40B4-BE49-F238E27FC236}">
                <a16:creationId xmlns:a16="http://schemas.microsoft.com/office/drawing/2014/main" id="{61360FD4-2835-4DF2-9F89-872EF4516B68}"/>
              </a:ext>
            </a:extLst>
          </p:cNvPr>
          <p:cNvSpPr txBox="1"/>
          <p:nvPr/>
        </p:nvSpPr>
        <p:spPr>
          <a:xfrm>
            <a:off x="47957" y="1494301"/>
            <a:ext cx="6603565" cy="1754326"/>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Se trata de una norma oficial que tienen las empresas para vigilar y propiciar mejores condiciones laborales para evitar riesgos psicosociales en sus empleados. A través del departamento de Desarrollo Psicosocial se desarrolla el nuevo cuestionario de seguimiento que será aplicado a todos los colaboradores de la empresa.</a:t>
            </a:r>
          </a:p>
        </p:txBody>
      </p:sp>
    </p:spTree>
    <p:extLst>
      <p:ext uri="{BB962C8B-B14F-4D97-AF65-F5344CB8AC3E}">
        <p14:creationId xmlns:p14="http://schemas.microsoft.com/office/powerpoint/2010/main" val="406123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13" name="TextBox 12">
            <a:extLst>
              <a:ext uri="{FF2B5EF4-FFF2-40B4-BE49-F238E27FC236}">
                <a16:creationId xmlns:a16="http://schemas.microsoft.com/office/drawing/2014/main" id="{A88B9412-DF74-44BD-A81D-29E72EB2DDB8}"/>
              </a:ext>
            </a:extLst>
          </p:cNvPr>
          <p:cNvSpPr txBox="1"/>
          <p:nvPr/>
        </p:nvSpPr>
        <p:spPr>
          <a:xfrm>
            <a:off x="1276538" y="38072"/>
            <a:ext cx="5351005" cy="769441"/>
          </a:xfrm>
          <a:prstGeom prst="rect">
            <a:avLst/>
          </a:prstGeom>
          <a:noFill/>
        </p:spPr>
        <p:txBody>
          <a:bodyPr wrap="square" rtlCol="0">
            <a:spAutoFit/>
          </a:bodyPr>
          <a:lstStyle/>
          <a:p>
            <a:pPr algn="r"/>
            <a:r>
              <a:rPr lang="es-MX" sz="4400" dirty="0">
                <a:solidFill>
                  <a:schemeClr val="bg1"/>
                </a:solidFill>
                <a:latin typeface="Arial Black" panose="020B0A04020102020204" pitchFamily="34" charset="0"/>
                <a:cs typeface="Aharoni" panose="02010803020104030203" pitchFamily="2" charset="-79"/>
              </a:rPr>
              <a:t>INTRODUCCIÓN</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3</a:t>
            </a:fld>
            <a:endParaRPr lang="es-MX"/>
          </a:p>
        </p:txBody>
      </p:sp>
      <p:sp>
        <p:nvSpPr>
          <p:cNvPr id="8" name="TextBox 7">
            <a:extLst>
              <a:ext uri="{FF2B5EF4-FFF2-40B4-BE49-F238E27FC236}">
                <a16:creationId xmlns:a16="http://schemas.microsoft.com/office/drawing/2014/main" id="{E5DFC556-64F4-4810-AA53-7A46D4E8ED11}"/>
              </a:ext>
            </a:extLst>
          </p:cNvPr>
          <p:cNvSpPr txBox="1"/>
          <p:nvPr/>
        </p:nvSpPr>
        <p:spPr>
          <a:xfrm>
            <a:off x="-1" y="1116442"/>
            <a:ext cx="6858000" cy="7417415"/>
          </a:xfrm>
          <a:prstGeom prst="rect">
            <a:avLst/>
          </a:prstGeom>
          <a:noFill/>
        </p:spPr>
        <p:txBody>
          <a:bodyPr wrap="square" rtlCol="0">
            <a:spAutoFit/>
          </a:bodyPr>
          <a:lstStyle/>
          <a:p>
            <a:pPr algn="just"/>
            <a:r>
              <a:rPr lang="es-MX" sz="1400" dirty="0">
                <a:latin typeface="Arial" panose="020B0604020202020204" pitchFamily="34" charset="0"/>
                <a:cs typeface="Arial" panose="020B0604020202020204" pitchFamily="34" charset="0"/>
              </a:rPr>
              <a:t>Carga Express ha enfrentado en el 2020 y 2021 los años más retadores para la empresa, la industria y el país. La sociedad se tuvo que detener y los negocios se enfrentaron a el desafío de mantener la continuidad de sus negocios.</a:t>
            </a:r>
          </a:p>
          <a:p>
            <a:pPr algn="just"/>
            <a:r>
              <a:rPr lang="es-MX" sz="1400" dirty="0">
                <a:latin typeface="Arial" panose="020B0604020202020204" pitchFamily="34" charset="0"/>
                <a:cs typeface="Arial" panose="020B0604020202020204" pitchFamily="34" charset="0"/>
              </a:rPr>
              <a:t>Por ello, el hecho que Carga Express haya alcanzado todas sus metas planteadas para este </a:t>
            </a:r>
            <a:r>
              <a:rPr lang="es-MX" sz="1400" b="1" i="1" dirty="0">
                <a:latin typeface="Arial" panose="020B0604020202020204" pitchFamily="34" charset="0"/>
                <a:cs typeface="Arial" panose="020B0604020202020204" pitchFamily="34" charset="0"/>
              </a:rPr>
              <a:t>periodo 2022 </a:t>
            </a:r>
            <a:r>
              <a:rPr lang="es-MX" sz="1400" dirty="0">
                <a:latin typeface="Arial" panose="020B0604020202020204" pitchFamily="34" charset="0"/>
                <a:cs typeface="Arial" panose="020B0604020202020204" pitchFamily="34" charset="0"/>
              </a:rPr>
              <a:t>es un logro que aporta valor a todo el país. Su experiencia en soluciones de transporte y logística ha permitido a México mantenerse en movimiento. </a:t>
            </a:r>
          </a:p>
          <a:p>
            <a:pPr algn="just"/>
            <a:r>
              <a:rPr lang="es-MX" sz="1400" dirty="0">
                <a:latin typeface="Arial" panose="020B0604020202020204" pitchFamily="34" charset="0"/>
                <a:cs typeface="Arial" panose="020B0604020202020204" pitchFamily="34" charset="0"/>
              </a:rPr>
              <a:t>Su compromiso es convertirse en la mejor solución de transporte para empresas líderes, así como satisfacer al consumidor final en sus requerimientos de servicio a través de sus valores, experiencia, innovación tecnológica y su fuerza laboral especializada.</a:t>
            </a:r>
          </a:p>
          <a:p>
            <a:pPr algn="just"/>
            <a:r>
              <a:rPr lang="es-MX" sz="1400" dirty="0">
                <a:latin typeface="Arial" panose="020B0604020202020204" pitchFamily="34" charset="0"/>
                <a:cs typeface="Arial" panose="020B0604020202020204" pitchFamily="34" charset="0"/>
              </a:rPr>
              <a:t> </a:t>
            </a:r>
          </a:p>
          <a:p>
            <a:pPr algn="just"/>
            <a:r>
              <a:rPr lang="es-MX" sz="1400" b="1" i="1" dirty="0">
                <a:latin typeface="Arial" panose="020B0604020202020204" pitchFamily="34" charset="0"/>
                <a:cs typeface="Arial" panose="020B0604020202020204" pitchFamily="34" charset="0"/>
              </a:rPr>
              <a:t>Principales Ventajas</a:t>
            </a:r>
          </a:p>
          <a:p>
            <a:pPr marL="285750" indent="-285750" algn="just">
              <a:buFont typeface="Wingdings" panose="05000000000000000000" pitchFamily="2" charset="2"/>
              <a:buChar char="ü"/>
            </a:pPr>
            <a:r>
              <a:rPr lang="es-MX" sz="1400" dirty="0">
                <a:latin typeface="Arial" panose="020B0604020202020204" pitchFamily="34" charset="0"/>
                <a:cs typeface="Arial" panose="020B0604020202020204" pitchFamily="34" charset="0"/>
              </a:rPr>
              <a:t>Personal certificado.</a:t>
            </a:r>
          </a:p>
          <a:p>
            <a:pPr marL="285750" indent="-285750" algn="just">
              <a:buFont typeface="Wingdings" panose="05000000000000000000" pitchFamily="2" charset="2"/>
              <a:buChar char="ü"/>
            </a:pPr>
            <a:r>
              <a:rPr lang="es-MX" sz="1400" dirty="0">
                <a:latin typeface="Arial" panose="020B0604020202020204" pitchFamily="34" charset="0"/>
                <a:cs typeface="Arial" panose="020B0604020202020204" pitchFamily="34" charset="0"/>
              </a:rPr>
              <a:t>Asistencia personalizada bilingüe.</a:t>
            </a:r>
          </a:p>
          <a:p>
            <a:pPr marL="285750" indent="-285750" algn="just">
              <a:buFont typeface="Wingdings" panose="05000000000000000000" pitchFamily="2" charset="2"/>
              <a:buChar char="ü"/>
            </a:pPr>
            <a:r>
              <a:rPr lang="es-MX" sz="1400" dirty="0">
                <a:latin typeface="Arial" panose="020B0604020202020204" pitchFamily="34" charset="0"/>
                <a:cs typeface="Arial" panose="020B0604020202020204" pitchFamily="34" charset="0"/>
              </a:rPr>
              <a:t>Operación segura, eficiente y confiable.</a:t>
            </a:r>
          </a:p>
          <a:p>
            <a:pPr marL="285750" indent="-285750" algn="just">
              <a:buFont typeface="Wingdings" panose="05000000000000000000" pitchFamily="2" charset="2"/>
              <a:buChar char="ü"/>
            </a:pPr>
            <a:r>
              <a:rPr lang="es-MX" sz="1400" dirty="0">
                <a:latin typeface="Arial" panose="020B0604020202020204" pitchFamily="34" charset="0"/>
                <a:cs typeface="Arial" panose="020B0604020202020204" pitchFamily="34" charset="0"/>
              </a:rPr>
              <a:t>Expertos en operaciones domésticas, fronterizas y puerta a puerta.</a:t>
            </a:r>
          </a:p>
          <a:p>
            <a:pPr marL="285750" indent="-285750" algn="just">
              <a:buFont typeface="Wingdings" panose="05000000000000000000" pitchFamily="2" charset="2"/>
              <a:buChar char="ü"/>
            </a:pPr>
            <a:r>
              <a:rPr lang="es-MX" sz="1400" dirty="0">
                <a:latin typeface="Arial" panose="020B0604020202020204" pitchFamily="34" charset="0"/>
                <a:cs typeface="Arial" panose="020B0604020202020204" pitchFamily="34" charset="0"/>
              </a:rPr>
              <a:t>Certificaciones en seguridad, logística y mejores prácticas.</a:t>
            </a:r>
          </a:p>
          <a:p>
            <a:pPr algn="just"/>
            <a:r>
              <a:rPr lang="es-MX" sz="1400" dirty="0">
                <a:latin typeface="Arial" panose="020B0604020202020204" pitchFamily="34" charset="0"/>
                <a:cs typeface="Arial" panose="020B0604020202020204" pitchFamily="34" charset="0"/>
              </a:rPr>
              <a:t> </a:t>
            </a:r>
          </a:p>
          <a:p>
            <a:pPr algn="just"/>
            <a:r>
              <a:rPr lang="es-MX" sz="1400" dirty="0">
                <a:latin typeface="Arial" panose="020B0604020202020204" pitchFamily="34" charset="0"/>
                <a:cs typeface="Arial" panose="020B0604020202020204" pitchFamily="34" charset="0"/>
              </a:rPr>
              <a:t>Fletes México  se ha posicionado como una de las principales empresas en la industria de transporte a nivel nacional e internacional. Esto ha sido posible gracias a su compromiso social, económico y ambiental con México. Como grupo se esfuerza en mantener ese enfoque responsable hacia la sociedad, que contribuya al sano equilibrio de su actividad de negocio y la función social. </a:t>
            </a:r>
          </a:p>
          <a:p>
            <a:pPr algn="just"/>
            <a:r>
              <a:rPr lang="es-MX" sz="1400" dirty="0">
                <a:latin typeface="Arial" panose="020B0604020202020204" pitchFamily="34" charset="0"/>
                <a:cs typeface="Arial" panose="020B0604020202020204" pitchFamily="34" charset="0"/>
              </a:rPr>
              <a:t> </a:t>
            </a:r>
          </a:p>
          <a:p>
            <a:pPr algn="just"/>
            <a:r>
              <a:rPr lang="es-MX" sz="1400" b="1" i="1" dirty="0">
                <a:latin typeface="Arial" panose="020B0604020202020204" pitchFamily="34" charset="0"/>
                <a:cs typeface="Arial" panose="020B0604020202020204" pitchFamily="34" charset="0"/>
              </a:rPr>
              <a:t>Servicios </a:t>
            </a:r>
          </a:p>
          <a:p>
            <a:pPr algn="just"/>
            <a:r>
              <a:rPr lang="es-MX" sz="1400" dirty="0">
                <a:latin typeface="Arial" panose="020B0604020202020204" pitchFamily="34" charset="0"/>
                <a:cs typeface="Arial" panose="020B0604020202020204" pitchFamily="34" charset="0"/>
              </a:rPr>
              <a:t>*Soluciones especializadas * Carga consolidad (LTL)* Carga general (TL)</a:t>
            </a:r>
          </a:p>
          <a:p>
            <a:pPr algn="just"/>
            <a:r>
              <a:rPr lang="es-MX" sz="1400" dirty="0">
                <a:latin typeface="Arial" panose="020B0604020202020204" pitchFamily="34" charset="0"/>
                <a:cs typeface="Arial" panose="020B0604020202020204" pitchFamily="34" charset="0"/>
              </a:rPr>
              <a:t>* Servicios media milla* Servicios última milla *Servicios dedicados.</a:t>
            </a:r>
          </a:p>
          <a:p>
            <a:pPr algn="just"/>
            <a:endParaRPr lang="es-MX" sz="1400" dirty="0">
              <a:latin typeface="Arial" panose="020B0604020202020204" pitchFamily="34" charset="0"/>
              <a:cs typeface="Arial" panose="020B0604020202020204" pitchFamily="34" charset="0"/>
            </a:endParaRPr>
          </a:p>
          <a:p>
            <a:pPr algn="just"/>
            <a:r>
              <a:rPr lang="es-MX" sz="1400" dirty="0">
                <a:latin typeface="Arial" panose="020B0604020202020204" pitchFamily="34" charset="0"/>
                <a:cs typeface="Arial" panose="020B0604020202020204" pitchFamily="34" charset="0"/>
              </a:rPr>
              <a:t>Carga Express agradece el trabajo y compromiso de cada uno de sus colaboradores, la confianza de sus clientes, el apoyo de sus proveedores y socios estratégicos, así como de sus accionistas por seguir construyendo su historia de éxito</a:t>
            </a:r>
            <a:r>
              <a:rPr lang="es-MX"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63731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Asesorías psicológicas. </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5F74B0F4-C6B9-41D3-9BDC-156C106E8333}"/>
              </a:ext>
            </a:extLst>
          </p:cNvPr>
          <p:cNvSpPr>
            <a:spLocks noGrp="1"/>
          </p:cNvSpPr>
          <p:nvPr>
            <p:ph type="sldNum" sz="quarter" idx="12"/>
          </p:nvPr>
        </p:nvSpPr>
        <p:spPr/>
        <p:txBody>
          <a:bodyPr/>
          <a:lstStyle/>
          <a:p>
            <a:fld id="{D039CB29-7847-40D7-8A43-28BBEF9CF432}" type="slidenum">
              <a:rPr lang="es-MX" smtClean="0"/>
              <a:t>30</a:t>
            </a:fld>
            <a:endParaRPr lang="es-MX" dirty="0"/>
          </a:p>
        </p:txBody>
      </p:sp>
      <p:sp>
        <p:nvSpPr>
          <p:cNvPr id="11" name="TextBox 10">
            <a:extLst>
              <a:ext uri="{FF2B5EF4-FFF2-40B4-BE49-F238E27FC236}">
                <a16:creationId xmlns:a16="http://schemas.microsoft.com/office/drawing/2014/main" id="{1AD595A5-54AC-4B35-B5F0-D32EF31B9B13}"/>
              </a:ext>
            </a:extLst>
          </p:cNvPr>
          <p:cNvSpPr txBox="1"/>
          <p:nvPr/>
        </p:nvSpPr>
        <p:spPr>
          <a:xfrm>
            <a:off x="-1" y="1530903"/>
            <a:ext cx="6603565"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estudio de las organizaciones desde la perspectiva de la psicología cobra gran relevancia por una sola razón: la presencia del ser humano.</a:t>
            </a:r>
          </a:p>
        </p:txBody>
      </p:sp>
      <p:pic>
        <p:nvPicPr>
          <p:cNvPr id="15" name="Google Shape;140;p17">
            <a:extLst>
              <a:ext uri="{FF2B5EF4-FFF2-40B4-BE49-F238E27FC236}">
                <a16:creationId xmlns:a16="http://schemas.microsoft.com/office/drawing/2014/main" id="{0BCCDAD5-49F4-4CB1-8800-BE703CBCB34B}"/>
              </a:ext>
            </a:extLst>
          </p:cNvPr>
          <p:cNvPicPr preferRelativeResize="0"/>
          <p:nvPr/>
        </p:nvPicPr>
        <p:blipFill>
          <a:blip r:embed="rId4">
            <a:alphaModFix/>
          </a:blip>
          <a:stretch>
            <a:fillRect/>
          </a:stretch>
        </p:blipFill>
        <p:spPr>
          <a:xfrm>
            <a:off x="60651" y="5001699"/>
            <a:ext cx="2636053" cy="3564967"/>
          </a:xfrm>
          <a:prstGeom prst="rect">
            <a:avLst/>
          </a:prstGeom>
          <a:noFill/>
          <a:ln>
            <a:noFill/>
          </a:ln>
        </p:spPr>
      </p:pic>
      <p:pic>
        <p:nvPicPr>
          <p:cNvPr id="16" name="Google Shape;142;p17">
            <a:extLst>
              <a:ext uri="{FF2B5EF4-FFF2-40B4-BE49-F238E27FC236}">
                <a16:creationId xmlns:a16="http://schemas.microsoft.com/office/drawing/2014/main" id="{1606B8C4-C6D3-4B15-931A-B9F342573651}"/>
              </a:ext>
            </a:extLst>
          </p:cNvPr>
          <p:cNvPicPr preferRelativeResize="0"/>
          <p:nvPr/>
        </p:nvPicPr>
        <p:blipFill>
          <a:blip r:embed="rId5">
            <a:alphaModFix/>
          </a:blip>
          <a:stretch>
            <a:fillRect/>
          </a:stretch>
        </p:blipFill>
        <p:spPr>
          <a:xfrm>
            <a:off x="23978" y="2518291"/>
            <a:ext cx="2672726" cy="2419350"/>
          </a:xfrm>
          <a:prstGeom prst="rect">
            <a:avLst/>
          </a:prstGeom>
          <a:noFill/>
          <a:ln>
            <a:noFill/>
          </a:ln>
        </p:spPr>
      </p:pic>
      <p:pic>
        <p:nvPicPr>
          <p:cNvPr id="18" name="Google Shape;144;p17">
            <a:extLst>
              <a:ext uri="{FF2B5EF4-FFF2-40B4-BE49-F238E27FC236}">
                <a16:creationId xmlns:a16="http://schemas.microsoft.com/office/drawing/2014/main" id="{58AE9366-57F7-490A-99AB-9600980DB642}"/>
              </a:ext>
            </a:extLst>
          </p:cNvPr>
          <p:cNvPicPr preferRelativeResize="0"/>
          <p:nvPr/>
        </p:nvPicPr>
        <p:blipFill rotWithShape="1">
          <a:blip r:embed="rId6">
            <a:alphaModFix/>
          </a:blip>
          <a:srcRect b="11980"/>
          <a:stretch/>
        </p:blipFill>
        <p:spPr>
          <a:xfrm>
            <a:off x="2757355" y="6907213"/>
            <a:ext cx="3870188" cy="1659453"/>
          </a:xfrm>
          <a:prstGeom prst="rect">
            <a:avLst/>
          </a:prstGeom>
          <a:noFill/>
          <a:ln>
            <a:noFill/>
          </a:ln>
        </p:spPr>
      </p:pic>
      <p:sp>
        <p:nvSpPr>
          <p:cNvPr id="19" name="TextBox 18">
            <a:extLst>
              <a:ext uri="{FF2B5EF4-FFF2-40B4-BE49-F238E27FC236}">
                <a16:creationId xmlns:a16="http://schemas.microsoft.com/office/drawing/2014/main" id="{0D9BFBDE-BDFC-48FD-B978-5A5BDDBC1F62}"/>
              </a:ext>
            </a:extLst>
          </p:cNvPr>
          <p:cNvSpPr txBox="1"/>
          <p:nvPr/>
        </p:nvSpPr>
        <p:spPr>
          <a:xfrm>
            <a:off x="2720682" y="2456991"/>
            <a:ext cx="3906861" cy="3139321"/>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atención se esta otorgando por todas las vías posibles (presencial, videollamada, telefónica), con el fin de llegar a toda persona que requiera el apoyo.</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esta beneficiando también a las familias directas del apoyo: la inclusión de las psicólogas es cada vez mas aceptable y con resultados satisfactorios para ambos.</a:t>
            </a:r>
          </a:p>
        </p:txBody>
      </p:sp>
      <p:pic>
        <p:nvPicPr>
          <p:cNvPr id="3" name="Picture 2">
            <a:extLst>
              <a:ext uri="{FF2B5EF4-FFF2-40B4-BE49-F238E27FC236}">
                <a16:creationId xmlns:a16="http://schemas.microsoft.com/office/drawing/2014/main" id="{665F3891-FA29-49DA-B398-A7233B33BB0C}"/>
              </a:ext>
            </a:extLst>
          </p:cNvPr>
          <p:cNvPicPr>
            <a:picLocks noChangeAspect="1"/>
          </p:cNvPicPr>
          <p:nvPr/>
        </p:nvPicPr>
        <p:blipFill>
          <a:blip r:embed="rId7"/>
          <a:stretch>
            <a:fillRect/>
          </a:stretch>
        </p:blipFill>
        <p:spPr>
          <a:xfrm>
            <a:off x="2757355" y="5596312"/>
            <a:ext cx="3870187" cy="1231715"/>
          </a:xfrm>
          <a:prstGeom prst="rect">
            <a:avLst/>
          </a:prstGeom>
        </p:spPr>
      </p:pic>
    </p:spTree>
    <p:extLst>
      <p:ext uri="{BB962C8B-B14F-4D97-AF65-F5344CB8AC3E}">
        <p14:creationId xmlns:p14="http://schemas.microsoft.com/office/powerpoint/2010/main" val="3261097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Platicas de sensibilización. </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5F74B0F4-C6B9-41D3-9BDC-156C106E8333}"/>
              </a:ext>
            </a:extLst>
          </p:cNvPr>
          <p:cNvSpPr>
            <a:spLocks noGrp="1"/>
          </p:cNvSpPr>
          <p:nvPr>
            <p:ph type="sldNum" sz="quarter" idx="12"/>
          </p:nvPr>
        </p:nvSpPr>
        <p:spPr/>
        <p:txBody>
          <a:bodyPr/>
          <a:lstStyle/>
          <a:p>
            <a:fld id="{D039CB29-7847-40D7-8A43-28BBEF9CF432}" type="slidenum">
              <a:rPr lang="es-MX" smtClean="0"/>
              <a:t>31</a:t>
            </a:fld>
            <a:endParaRPr lang="es-MX" dirty="0"/>
          </a:p>
        </p:txBody>
      </p:sp>
      <p:sp>
        <p:nvSpPr>
          <p:cNvPr id="11" name="TextBox 10">
            <a:extLst>
              <a:ext uri="{FF2B5EF4-FFF2-40B4-BE49-F238E27FC236}">
                <a16:creationId xmlns:a16="http://schemas.microsoft.com/office/drawing/2014/main" id="{1AD595A5-54AC-4B35-B5F0-D32EF31B9B13}"/>
              </a:ext>
            </a:extLst>
          </p:cNvPr>
          <p:cNvSpPr txBox="1"/>
          <p:nvPr/>
        </p:nvSpPr>
        <p:spPr>
          <a:xfrm>
            <a:off x="-1" y="1530903"/>
            <a:ext cx="6603565"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Su objetivo principal es impactar sobre el comportamiento de una población o reforzar buenas prácticas sobre algún tema en particular.</a:t>
            </a:r>
          </a:p>
        </p:txBody>
      </p:sp>
      <p:pic>
        <p:nvPicPr>
          <p:cNvPr id="12" name="Google Shape;126;p16">
            <a:extLst>
              <a:ext uri="{FF2B5EF4-FFF2-40B4-BE49-F238E27FC236}">
                <a16:creationId xmlns:a16="http://schemas.microsoft.com/office/drawing/2014/main" id="{754FF3F3-38B5-48B1-92C2-1623698BCBDD}"/>
              </a:ext>
            </a:extLst>
          </p:cNvPr>
          <p:cNvPicPr preferRelativeResize="0"/>
          <p:nvPr/>
        </p:nvPicPr>
        <p:blipFill>
          <a:blip r:embed="rId4">
            <a:alphaModFix/>
          </a:blip>
          <a:stretch>
            <a:fillRect/>
          </a:stretch>
        </p:blipFill>
        <p:spPr>
          <a:xfrm>
            <a:off x="80226" y="2735436"/>
            <a:ext cx="3423985" cy="2285601"/>
          </a:xfrm>
          <a:prstGeom prst="rect">
            <a:avLst/>
          </a:prstGeom>
          <a:noFill/>
          <a:ln>
            <a:noFill/>
          </a:ln>
        </p:spPr>
      </p:pic>
      <p:pic>
        <p:nvPicPr>
          <p:cNvPr id="13" name="Google Shape;127;p16">
            <a:extLst>
              <a:ext uri="{FF2B5EF4-FFF2-40B4-BE49-F238E27FC236}">
                <a16:creationId xmlns:a16="http://schemas.microsoft.com/office/drawing/2014/main" id="{2729C292-CD7E-4FF7-AE72-8DD9E2EBF94D}"/>
              </a:ext>
            </a:extLst>
          </p:cNvPr>
          <p:cNvPicPr preferRelativeResize="0"/>
          <p:nvPr/>
        </p:nvPicPr>
        <p:blipFill>
          <a:blip r:embed="rId5">
            <a:alphaModFix/>
          </a:blip>
          <a:stretch>
            <a:fillRect/>
          </a:stretch>
        </p:blipFill>
        <p:spPr>
          <a:xfrm>
            <a:off x="80227" y="5130293"/>
            <a:ext cx="3423984" cy="3436373"/>
          </a:xfrm>
          <a:prstGeom prst="rect">
            <a:avLst/>
          </a:prstGeom>
          <a:noFill/>
          <a:ln>
            <a:noFill/>
          </a:ln>
        </p:spPr>
      </p:pic>
      <p:pic>
        <p:nvPicPr>
          <p:cNvPr id="14" name="Google Shape;128;p16">
            <a:extLst>
              <a:ext uri="{FF2B5EF4-FFF2-40B4-BE49-F238E27FC236}">
                <a16:creationId xmlns:a16="http://schemas.microsoft.com/office/drawing/2014/main" id="{8B850CF0-174F-412B-85C8-4D81C6D08F07}"/>
              </a:ext>
            </a:extLst>
          </p:cNvPr>
          <p:cNvPicPr preferRelativeResize="0"/>
          <p:nvPr/>
        </p:nvPicPr>
        <p:blipFill>
          <a:blip r:embed="rId6">
            <a:alphaModFix/>
          </a:blip>
          <a:stretch>
            <a:fillRect/>
          </a:stretch>
        </p:blipFill>
        <p:spPr>
          <a:xfrm>
            <a:off x="3634544" y="2729455"/>
            <a:ext cx="3093124" cy="3423372"/>
          </a:xfrm>
          <a:prstGeom prst="rect">
            <a:avLst/>
          </a:prstGeom>
          <a:noFill/>
          <a:ln>
            <a:noFill/>
          </a:ln>
        </p:spPr>
      </p:pic>
      <p:pic>
        <p:nvPicPr>
          <p:cNvPr id="1026" name="Picture 2" descr="Salud mental en hombres: rompamos el estigma de una vez">
            <a:extLst>
              <a:ext uri="{FF2B5EF4-FFF2-40B4-BE49-F238E27FC236}">
                <a16:creationId xmlns:a16="http://schemas.microsoft.com/office/drawing/2014/main" id="{705717B8-E3FC-46E8-9020-B3A1A7D337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0000"/>
          <a:stretch/>
        </p:blipFill>
        <p:spPr bwMode="auto">
          <a:xfrm>
            <a:off x="3634543" y="6283635"/>
            <a:ext cx="3093123" cy="228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62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La importancia de la Salud Mental.</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Todo el año, durante de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5A23A1F0-B543-422A-AFCE-3E823C7B8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4" y="4070480"/>
            <a:ext cx="3243165" cy="3431681"/>
          </a:xfrm>
          <a:prstGeom prst="rect">
            <a:avLst/>
          </a:prstGeom>
        </p:spPr>
      </p:pic>
      <p:pic>
        <p:nvPicPr>
          <p:cNvPr id="11" name="Picture 10">
            <a:extLst>
              <a:ext uri="{FF2B5EF4-FFF2-40B4-BE49-F238E27FC236}">
                <a16:creationId xmlns:a16="http://schemas.microsoft.com/office/drawing/2014/main" id="{964E268E-9DFA-4F43-A7BA-982F9DD0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740" y="4070480"/>
            <a:ext cx="3432264" cy="3443024"/>
          </a:xfrm>
          <a:prstGeom prst="rect">
            <a:avLst/>
          </a:prstGeom>
        </p:spPr>
      </p:pic>
      <p:sp>
        <p:nvSpPr>
          <p:cNvPr id="12" name="Slide Number Placeholder 11">
            <a:extLst>
              <a:ext uri="{FF2B5EF4-FFF2-40B4-BE49-F238E27FC236}">
                <a16:creationId xmlns:a16="http://schemas.microsoft.com/office/drawing/2014/main" id="{1F97C1BF-313E-4C18-B02F-FD7A8FAF9D2F}"/>
              </a:ext>
            </a:extLst>
          </p:cNvPr>
          <p:cNvSpPr>
            <a:spLocks noGrp="1"/>
          </p:cNvSpPr>
          <p:nvPr>
            <p:ph type="sldNum" sz="quarter" idx="12"/>
          </p:nvPr>
        </p:nvSpPr>
        <p:spPr/>
        <p:txBody>
          <a:bodyPr/>
          <a:lstStyle/>
          <a:p>
            <a:fld id="{D039CB29-7847-40D7-8A43-28BBEF9CF432}" type="slidenum">
              <a:rPr lang="es-MX" smtClean="0"/>
              <a:t>32</a:t>
            </a:fld>
            <a:endParaRPr lang="es-MX"/>
          </a:p>
        </p:txBody>
      </p:sp>
      <p:sp>
        <p:nvSpPr>
          <p:cNvPr id="13" name="TextBox 12">
            <a:extLst>
              <a:ext uri="{FF2B5EF4-FFF2-40B4-BE49-F238E27FC236}">
                <a16:creationId xmlns:a16="http://schemas.microsoft.com/office/drawing/2014/main" id="{EBE19608-1E36-485A-A491-F4981D6A245E}"/>
              </a:ext>
            </a:extLst>
          </p:cNvPr>
          <p:cNvSpPr txBox="1"/>
          <p:nvPr/>
        </p:nvSpPr>
        <p:spPr>
          <a:xfrm>
            <a:off x="47957" y="1664782"/>
            <a:ext cx="6603565" cy="1754326"/>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apoyo psicológico es uno de los servicios que Carga Express proporciona a sus colaboradores de manera gratuita. Es proporcionado a todos sus colaboradores de todas las sucursales sin excepción. Atiende casos de cuestión personal, laboral y también brinda apoyo a las familias de sus colaboradores. </a:t>
            </a:r>
          </a:p>
        </p:txBody>
      </p:sp>
    </p:spTree>
    <p:extLst>
      <p:ext uri="{BB962C8B-B14F-4D97-AF65-F5344CB8AC3E}">
        <p14:creationId xmlns:p14="http://schemas.microsoft.com/office/powerpoint/2010/main" val="356974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Dinámica de integración.</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05 de abril del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5545393" y="5204033"/>
            <a:ext cx="1155892" cy="355436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Picture 8">
            <a:extLst>
              <a:ext uri="{FF2B5EF4-FFF2-40B4-BE49-F238E27FC236}">
                <a16:creationId xmlns:a16="http://schemas.microsoft.com/office/drawing/2014/main" id="{7CA6FD03-5FDD-49AF-A527-7ECD501BC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84" y="5204032"/>
            <a:ext cx="5351005" cy="3554362"/>
          </a:xfrm>
          <a:prstGeom prst="rect">
            <a:avLst/>
          </a:prstGeom>
        </p:spPr>
      </p:pic>
      <p:sp>
        <p:nvSpPr>
          <p:cNvPr id="14" name="TextBox 13">
            <a:extLst>
              <a:ext uri="{FF2B5EF4-FFF2-40B4-BE49-F238E27FC236}">
                <a16:creationId xmlns:a16="http://schemas.microsoft.com/office/drawing/2014/main" id="{453A60C9-FAAD-48D5-A072-D8CFA06997C4}"/>
              </a:ext>
            </a:extLst>
          </p:cNvPr>
          <p:cNvSpPr txBox="1"/>
          <p:nvPr/>
        </p:nvSpPr>
        <p:spPr>
          <a:xfrm>
            <a:off x="68211" y="1478091"/>
            <a:ext cx="6633074" cy="369331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Una de las varias propuestas de actividades que se han compartido con la alta dirección, son aquellas que buscan integrar los equipos de trabajo: hacia sus propios compañeros y hacia la empresa misma.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¨¿Conoces el teléfono de Servicio al Cliente? ¿Sabes cuántas sucursales tenemos en la empresa? Menciona al menos 4 valores que forman parte de la empresa¨.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Con estas pequeñas preguntas los colaboradores salen de la rutina y se divierten fomentando la cultura de la empresa.</a:t>
            </a:r>
          </a:p>
          <a:p>
            <a:pPr algn="just"/>
            <a:endParaRPr lang="es-MX" dirty="0">
              <a:latin typeface="Arial" panose="020B0604020202020204" pitchFamily="34" charset="0"/>
              <a:cs typeface="Arial" panose="020B0604020202020204" pitchFamily="34" charset="0"/>
            </a:endParaRPr>
          </a:p>
          <a:p>
            <a:pPr algn="r"/>
            <a:r>
              <a:rPr lang="es-MX" dirty="0">
                <a:latin typeface="Arial" panose="020B0604020202020204" pitchFamily="34" charset="0"/>
                <a:cs typeface="Arial" panose="020B0604020202020204" pitchFamily="34" charset="0"/>
              </a:rPr>
              <a:t>Para aquellos valientes siempre existirá una recompensa ;)</a:t>
            </a:r>
          </a:p>
        </p:txBody>
      </p:sp>
      <p:sp>
        <p:nvSpPr>
          <p:cNvPr id="17" name="TextBox 16">
            <a:extLst>
              <a:ext uri="{FF2B5EF4-FFF2-40B4-BE49-F238E27FC236}">
                <a16:creationId xmlns:a16="http://schemas.microsoft.com/office/drawing/2014/main" id="{C4BC08BA-401B-4280-84D5-375B8B7DB591}"/>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EAFF6536-3159-4B62-8DB6-8FCA755BBC8B}"/>
              </a:ext>
            </a:extLst>
          </p:cNvPr>
          <p:cNvSpPr>
            <a:spLocks noGrp="1"/>
          </p:cNvSpPr>
          <p:nvPr>
            <p:ph type="sldNum" sz="quarter" idx="12"/>
          </p:nvPr>
        </p:nvSpPr>
        <p:spPr/>
        <p:txBody>
          <a:bodyPr/>
          <a:lstStyle/>
          <a:p>
            <a:fld id="{D039CB29-7847-40D7-8A43-28BBEF9CF432}" type="slidenum">
              <a:rPr lang="es-MX" smtClean="0"/>
              <a:t>33</a:t>
            </a:fld>
            <a:endParaRPr lang="es-MX"/>
          </a:p>
        </p:txBody>
      </p:sp>
    </p:spTree>
    <p:extLst>
      <p:ext uri="{BB962C8B-B14F-4D97-AF65-F5344CB8AC3E}">
        <p14:creationId xmlns:p14="http://schemas.microsoft.com/office/powerpoint/2010/main" val="3957203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80163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Igualdad de oportunidades.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todo 2022</a:t>
            </a:r>
          </a:p>
        </p:txBody>
      </p:sp>
      <p:pic>
        <p:nvPicPr>
          <p:cNvPr id="9" name="Picture 8">
            <a:extLst>
              <a:ext uri="{FF2B5EF4-FFF2-40B4-BE49-F238E27FC236}">
                <a16:creationId xmlns:a16="http://schemas.microsoft.com/office/drawing/2014/main" id="{C1A98A46-EE30-483C-9960-E4474F4A4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539" y="3920246"/>
            <a:ext cx="4946228" cy="4693764"/>
          </a:xfrm>
          <a:prstGeom prst="rect">
            <a:avLst/>
          </a:prstGeom>
        </p:spPr>
      </p:pic>
      <p:sp>
        <p:nvSpPr>
          <p:cNvPr id="11" name="TextBox 10">
            <a:extLst>
              <a:ext uri="{FF2B5EF4-FFF2-40B4-BE49-F238E27FC236}">
                <a16:creationId xmlns:a16="http://schemas.microsoft.com/office/drawing/2014/main" id="{D7A7086F-D2BF-4CC6-AAB9-1BE5037CB660}"/>
              </a:ext>
            </a:extLst>
          </p:cNvPr>
          <p:cNvSpPr txBox="1"/>
          <p:nvPr/>
        </p:nvSpPr>
        <p:spPr>
          <a:xfrm>
            <a:off x="23978" y="1888921"/>
            <a:ext cx="6633074" cy="2031325"/>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¿Sabías que en Carga Express tenemos mujeres operadoras? </a:t>
            </a:r>
          </a:p>
          <a:p>
            <a:pPr algn="just"/>
            <a:r>
              <a:rPr lang="es-MX" dirty="0">
                <a:latin typeface="Arial" panose="020B0604020202020204" pitchFamily="34" charset="0"/>
                <a:cs typeface="Arial" panose="020B0604020202020204" pitchFamily="34" charset="0"/>
              </a:rPr>
              <a:t>Así como contadoras, programadoras, coordinadoras e incluso gerentes.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La inclusión siempre ha sido parte de Carga Express, ofreciendo igualdad de oportunidades en sus distintas áreas laborales e incluso de crecimiento.</a:t>
            </a:r>
          </a:p>
        </p:txBody>
      </p:sp>
      <p:sp>
        <p:nvSpPr>
          <p:cNvPr id="12" name="TextBox 11">
            <a:extLst>
              <a:ext uri="{FF2B5EF4-FFF2-40B4-BE49-F238E27FC236}">
                <a16:creationId xmlns:a16="http://schemas.microsoft.com/office/drawing/2014/main" id="{B1A6F459-F322-4987-B9CC-F88F46E9AC6F}"/>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141B0EC3-96DE-4320-BD97-53E6D03945AD}"/>
              </a:ext>
            </a:extLst>
          </p:cNvPr>
          <p:cNvSpPr>
            <a:spLocks noGrp="1"/>
          </p:cNvSpPr>
          <p:nvPr>
            <p:ph type="sldNum" sz="quarter" idx="12"/>
          </p:nvPr>
        </p:nvSpPr>
        <p:spPr/>
        <p:txBody>
          <a:bodyPr/>
          <a:lstStyle/>
          <a:p>
            <a:fld id="{D039CB29-7847-40D7-8A43-28BBEF9CF432}" type="slidenum">
              <a:rPr lang="es-MX" smtClean="0"/>
              <a:t>34</a:t>
            </a:fld>
            <a:endParaRPr lang="es-MX"/>
          </a:p>
        </p:txBody>
      </p:sp>
    </p:spTree>
    <p:extLst>
      <p:ext uri="{BB962C8B-B14F-4D97-AF65-F5344CB8AC3E}">
        <p14:creationId xmlns:p14="http://schemas.microsoft.com/office/powerpoint/2010/main" val="1079847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603566"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Reuniones de seguimiento, </a:t>
            </a:r>
          </a:p>
          <a:p>
            <a:r>
              <a:rPr lang="es-MX" dirty="0">
                <a:solidFill>
                  <a:srgbClr val="002060"/>
                </a:solidFill>
                <a:latin typeface="Arial Black" panose="020B0A04020102020204" pitchFamily="34" charset="0"/>
                <a:cs typeface="Aharoni" panose="02010803020104030203" pitchFamily="2" charset="-79"/>
              </a:rPr>
              <a:t>                procurando un sano ambiente de trabajo.</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29 de agosto del 2022</a:t>
            </a:r>
          </a:p>
        </p:txBody>
      </p:sp>
      <p:pic>
        <p:nvPicPr>
          <p:cNvPr id="6" name="Picture 5">
            <a:extLst>
              <a:ext uri="{FF2B5EF4-FFF2-40B4-BE49-F238E27FC236}">
                <a16:creationId xmlns:a16="http://schemas.microsoft.com/office/drawing/2014/main" id="{44047647-3233-4A42-B49D-31FB3CB4E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 y="4127401"/>
            <a:ext cx="3648372" cy="4572000"/>
          </a:xfrm>
          <a:prstGeom prst="rect">
            <a:avLst/>
          </a:prstGeom>
        </p:spPr>
      </p:pic>
      <p:pic>
        <p:nvPicPr>
          <p:cNvPr id="11" name="Picture 10">
            <a:extLst>
              <a:ext uri="{FF2B5EF4-FFF2-40B4-BE49-F238E27FC236}">
                <a16:creationId xmlns:a16="http://schemas.microsoft.com/office/drawing/2014/main" id="{56FE83E9-1B2D-4FC8-A886-8BECDE48F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0098" y="5027246"/>
            <a:ext cx="2787446" cy="3672155"/>
          </a:xfrm>
          <a:prstGeom prst="rect">
            <a:avLst/>
          </a:prstGeom>
        </p:spPr>
      </p:pic>
      <p:sp>
        <p:nvSpPr>
          <p:cNvPr id="12" name="TextBox 11">
            <a:extLst>
              <a:ext uri="{FF2B5EF4-FFF2-40B4-BE49-F238E27FC236}">
                <a16:creationId xmlns:a16="http://schemas.microsoft.com/office/drawing/2014/main" id="{7C58A651-C0B1-4C94-BF58-B67036FD577F}"/>
              </a:ext>
            </a:extLst>
          </p:cNvPr>
          <p:cNvSpPr txBox="1"/>
          <p:nvPr/>
        </p:nvSpPr>
        <p:spPr>
          <a:xfrm>
            <a:off x="23979" y="1762636"/>
            <a:ext cx="6603565"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Como parte de la NOM-035 de Riesgos Psicosociales, una de las actividades que ha comenzado a fomentar la empresa son las reuniones de seguimiento entre sus departamentos, a fin de conocer y asegurar un ambiente laboral sano para sus colaboradores. </a:t>
            </a:r>
          </a:p>
          <a:p>
            <a:pPr algn="just"/>
            <a:r>
              <a:rPr lang="es-MX" dirty="0">
                <a:latin typeface="Arial" panose="020B0604020202020204" pitchFamily="34" charset="0"/>
                <a:cs typeface="Arial" panose="020B0604020202020204" pitchFamily="34" charset="0"/>
              </a:rPr>
              <a:t>Durante estas reuniones se busca resolver dudas, identificar problemas y tomar un plan de acción de mejora. También como cierre se realiza una encuesta de seguimiento.</a:t>
            </a:r>
          </a:p>
        </p:txBody>
      </p:sp>
      <p:sp>
        <p:nvSpPr>
          <p:cNvPr id="13" name="TextBox 12">
            <a:extLst>
              <a:ext uri="{FF2B5EF4-FFF2-40B4-BE49-F238E27FC236}">
                <a16:creationId xmlns:a16="http://schemas.microsoft.com/office/drawing/2014/main" id="{61EC0AD8-8721-43F7-82A0-EA4CFD229B68}"/>
              </a:ext>
            </a:extLst>
          </p:cNvPr>
          <p:cNvSpPr txBox="1"/>
          <p:nvPr/>
        </p:nvSpPr>
        <p:spPr>
          <a:xfrm>
            <a:off x="3716595" y="4080580"/>
            <a:ext cx="3073184"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Esta actividad se ha llevado acabo en los departamentos administrativos y operativos.</a:t>
            </a:r>
          </a:p>
        </p:txBody>
      </p:sp>
      <p:sp>
        <p:nvSpPr>
          <p:cNvPr id="14" name="TextBox 13">
            <a:extLst>
              <a:ext uri="{FF2B5EF4-FFF2-40B4-BE49-F238E27FC236}">
                <a16:creationId xmlns:a16="http://schemas.microsoft.com/office/drawing/2014/main" id="{6DA266B2-3F3E-4874-8A9E-C75D77E7C16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ACC79B39-F5ED-42CF-9F49-1E6C277C6DAB}"/>
              </a:ext>
            </a:extLst>
          </p:cNvPr>
          <p:cNvSpPr>
            <a:spLocks noGrp="1"/>
          </p:cNvSpPr>
          <p:nvPr>
            <p:ph type="sldNum" sz="quarter" idx="12"/>
          </p:nvPr>
        </p:nvSpPr>
        <p:spPr/>
        <p:txBody>
          <a:bodyPr/>
          <a:lstStyle/>
          <a:p>
            <a:fld id="{D039CB29-7847-40D7-8A43-28BBEF9CF432}" type="slidenum">
              <a:rPr lang="es-MX" smtClean="0"/>
              <a:t>35</a:t>
            </a:fld>
            <a:endParaRPr lang="es-MX"/>
          </a:p>
        </p:txBody>
      </p:sp>
    </p:spTree>
    <p:extLst>
      <p:ext uri="{BB962C8B-B14F-4D97-AF65-F5344CB8AC3E}">
        <p14:creationId xmlns:p14="http://schemas.microsoft.com/office/powerpoint/2010/main" val="82945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510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Fomentando la empatía.</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12BEF3BA-3FBC-43AC-9E9D-51C0EB7C89EB}"/>
              </a:ext>
            </a:extLst>
          </p:cNvPr>
          <p:cNvSpPr>
            <a:spLocks noGrp="1"/>
          </p:cNvSpPr>
          <p:nvPr>
            <p:ph type="sldNum" sz="quarter" idx="12"/>
          </p:nvPr>
        </p:nvSpPr>
        <p:spPr/>
        <p:txBody>
          <a:bodyPr/>
          <a:lstStyle/>
          <a:p>
            <a:fld id="{D039CB29-7847-40D7-8A43-28BBEF9CF432}" type="slidenum">
              <a:rPr lang="es-MX" smtClean="0"/>
              <a:t>36</a:t>
            </a:fld>
            <a:endParaRPr lang="es-MX"/>
          </a:p>
        </p:txBody>
      </p:sp>
      <p:pic>
        <p:nvPicPr>
          <p:cNvPr id="9" name="Picture 8">
            <a:extLst>
              <a:ext uri="{FF2B5EF4-FFF2-40B4-BE49-F238E27FC236}">
                <a16:creationId xmlns:a16="http://schemas.microsoft.com/office/drawing/2014/main" id="{6643EE32-D443-4934-8E31-C07E2B613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3044180"/>
            <a:ext cx="5579390" cy="5596880"/>
          </a:xfrm>
          <a:prstGeom prst="rect">
            <a:avLst/>
          </a:prstGeom>
        </p:spPr>
      </p:pic>
      <p:sp>
        <p:nvSpPr>
          <p:cNvPr id="13" name="TextBox 12">
            <a:extLst>
              <a:ext uri="{FF2B5EF4-FFF2-40B4-BE49-F238E27FC236}">
                <a16:creationId xmlns:a16="http://schemas.microsoft.com/office/drawing/2014/main" id="{F03E33E7-FFF1-48FB-A81B-12E326C82B4D}"/>
              </a:ext>
            </a:extLst>
          </p:cNvPr>
          <p:cNvSpPr txBox="1"/>
          <p:nvPr/>
        </p:nvSpPr>
        <p:spPr>
          <a:xfrm>
            <a:off x="47957" y="1540795"/>
            <a:ext cx="6603565" cy="147732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Los operadores son la pieza fundamental que mantiene girando los engranes de la operación. A través de comunicados por correo electrónico y reuniones, buscamos aumentar la empatía los choferes, internos o externos a la empresa.</a:t>
            </a:r>
          </a:p>
        </p:txBody>
      </p:sp>
    </p:spTree>
    <p:extLst>
      <p:ext uri="{BB962C8B-B14F-4D97-AF65-F5344CB8AC3E}">
        <p14:creationId xmlns:p14="http://schemas.microsoft.com/office/powerpoint/2010/main" val="3370589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510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Las gafas de la empatía.</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126917"/>
            <a:ext cx="164992" cy="3693235"/>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C9A3EEE5-88BA-4B27-AEE2-03F4AE82E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1" y="3179769"/>
            <a:ext cx="3141831" cy="5027053"/>
          </a:xfrm>
          <a:prstGeom prst="rect">
            <a:avLst/>
          </a:prstGeom>
        </p:spPr>
      </p:pic>
      <p:pic>
        <p:nvPicPr>
          <p:cNvPr id="10" name="Picture 9">
            <a:extLst>
              <a:ext uri="{FF2B5EF4-FFF2-40B4-BE49-F238E27FC236}">
                <a16:creationId xmlns:a16="http://schemas.microsoft.com/office/drawing/2014/main" id="{8B11A4EC-8F83-4EF7-93A2-B9A93AD80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793" y="3179769"/>
            <a:ext cx="3149253" cy="5027053"/>
          </a:xfrm>
          <a:prstGeom prst="rect">
            <a:avLst/>
          </a:prstGeom>
        </p:spPr>
      </p:pic>
      <p:sp>
        <p:nvSpPr>
          <p:cNvPr id="11" name="Slide Number Placeholder 10">
            <a:extLst>
              <a:ext uri="{FF2B5EF4-FFF2-40B4-BE49-F238E27FC236}">
                <a16:creationId xmlns:a16="http://schemas.microsoft.com/office/drawing/2014/main" id="{A78C5651-D4E4-403B-BF6B-FB893B90C412}"/>
              </a:ext>
            </a:extLst>
          </p:cNvPr>
          <p:cNvSpPr>
            <a:spLocks noGrp="1"/>
          </p:cNvSpPr>
          <p:nvPr>
            <p:ph type="sldNum" sz="quarter" idx="12"/>
          </p:nvPr>
        </p:nvSpPr>
        <p:spPr/>
        <p:txBody>
          <a:bodyPr/>
          <a:lstStyle/>
          <a:p>
            <a:fld id="{D039CB29-7847-40D7-8A43-28BBEF9CF432}" type="slidenum">
              <a:rPr lang="es-MX" smtClean="0"/>
              <a:t>37</a:t>
            </a:fld>
            <a:endParaRPr lang="es-MX"/>
          </a:p>
        </p:txBody>
      </p:sp>
      <p:sp>
        <p:nvSpPr>
          <p:cNvPr id="12" name="TextBox 11">
            <a:extLst>
              <a:ext uri="{FF2B5EF4-FFF2-40B4-BE49-F238E27FC236}">
                <a16:creationId xmlns:a16="http://schemas.microsoft.com/office/drawing/2014/main" id="{60C6AF57-26F5-4C7D-BB9C-5A952EA80B4A}"/>
              </a:ext>
            </a:extLst>
          </p:cNvPr>
          <p:cNvSpPr txBox="1"/>
          <p:nvPr/>
        </p:nvSpPr>
        <p:spPr>
          <a:xfrm>
            <a:off x="47957" y="1540795"/>
            <a:ext cx="6603565" cy="120032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 a través de la empatía que podremos alcanzar un ambiente laboral sano y de confianza. Carga Express te invita a reflexionar sobre la forma de pensar y actuar de las personas y ver más allá de las suposiciones. </a:t>
            </a:r>
          </a:p>
        </p:txBody>
      </p:sp>
    </p:spTree>
    <p:extLst>
      <p:ext uri="{BB962C8B-B14F-4D97-AF65-F5344CB8AC3E}">
        <p14:creationId xmlns:p14="http://schemas.microsoft.com/office/powerpoint/2010/main" val="780658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603566"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IX aniversario de Carga Express.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14 de octubre del 2022</a:t>
            </a:r>
          </a:p>
        </p:txBody>
      </p:sp>
      <p:pic>
        <p:nvPicPr>
          <p:cNvPr id="12" name="Picture 11">
            <a:extLst>
              <a:ext uri="{FF2B5EF4-FFF2-40B4-BE49-F238E27FC236}">
                <a16:creationId xmlns:a16="http://schemas.microsoft.com/office/drawing/2014/main" id="{C0F734A3-9802-4CA0-8BFA-2D7E099A7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44" y="4680157"/>
            <a:ext cx="1578076" cy="3298720"/>
          </a:xfrm>
          <a:prstGeom prst="rect">
            <a:avLst/>
          </a:prstGeom>
        </p:spPr>
      </p:pic>
      <p:pic>
        <p:nvPicPr>
          <p:cNvPr id="14" name="Picture 13">
            <a:extLst>
              <a:ext uri="{FF2B5EF4-FFF2-40B4-BE49-F238E27FC236}">
                <a16:creationId xmlns:a16="http://schemas.microsoft.com/office/drawing/2014/main" id="{35118D8B-1C12-47C1-94BE-41433FCA5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564" y="5825613"/>
            <a:ext cx="1578076" cy="2964427"/>
          </a:xfrm>
          <a:prstGeom prst="rect">
            <a:avLst/>
          </a:prstGeom>
        </p:spPr>
      </p:pic>
      <p:sp>
        <p:nvSpPr>
          <p:cNvPr id="15" name="Rectangle 14">
            <a:extLst>
              <a:ext uri="{FF2B5EF4-FFF2-40B4-BE49-F238E27FC236}">
                <a16:creationId xmlns:a16="http://schemas.microsoft.com/office/drawing/2014/main" id="{42463B69-8BAD-447F-A5D5-072B5F3026D2}"/>
              </a:ext>
            </a:extLst>
          </p:cNvPr>
          <p:cNvSpPr/>
          <p:nvPr/>
        </p:nvSpPr>
        <p:spPr>
          <a:xfrm>
            <a:off x="1725564" y="4680158"/>
            <a:ext cx="1578076" cy="997972"/>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Rectangle 15">
            <a:extLst>
              <a:ext uri="{FF2B5EF4-FFF2-40B4-BE49-F238E27FC236}">
                <a16:creationId xmlns:a16="http://schemas.microsoft.com/office/drawing/2014/main" id="{72BD07AC-CE66-4EAB-B182-F78E3F91EC2F}"/>
              </a:ext>
            </a:extLst>
          </p:cNvPr>
          <p:cNvSpPr/>
          <p:nvPr/>
        </p:nvSpPr>
        <p:spPr>
          <a:xfrm>
            <a:off x="73744" y="8082116"/>
            <a:ext cx="1578076" cy="707923"/>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8" name="Picture 17">
            <a:extLst>
              <a:ext uri="{FF2B5EF4-FFF2-40B4-BE49-F238E27FC236}">
                <a16:creationId xmlns:a16="http://schemas.microsoft.com/office/drawing/2014/main" id="{2C785FDF-CE87-421C-A4D6-8CF7B6579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7384" y="4680157"/>
            <a:ext cx="3406873" cy="4109882"/>
          </a:xfrm>
          <a:prstGeom prst="rect">
            <a:avLst/>
          </a:prstGeom>
        </p:spPr>
      </p:pic>
      <p:sp>
        <p:nvSpPr>
          <p:cNvPr id="19" name="TextBox 18">
            <a:extLst>
              <a:ext uri="{FF2B5EF4-FFF2-40B4-BE49-F238E27FC236}">
                <a16:creationId xmlns:a16="http://schemas.microsoft.com/office/drawing/2014/main" id="{C6C63DC1-C6FD-4C91-A47F-256F5EAFDF4F}"/>
              </a:ext>
            </a:extLst>
          </p:cNvPr>
          <p:cNvSpPr txBox="1"/>
          <p:nvPr/>
        </p:nvSpPr>
        <p:spPr>
          <a:xfrm>
            <a:off x="23979" y="1482422"/>
            <a:ext cx="6603565" cy="2862322"/>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Se dice fácil, pero 9 años es un tiempo significativo y además de gran valía para empresas jóvenes. </a:t>
            </a:r>
          </a:p>
          <a:p>
            <a:pPr algn="just"/>
            <a:r>
              <a:rPr lang="es-MX" dirty="0">
                <a:latin typeface="Arial" panose="020B0604020202020204" pitchFamily="34" charset="0"/>
                <a:cs typeface="Arial" panose="020B0604020202020204" pitchFamily="34" charset="0"/>
              </a:rPr>
              <a:t>Esta vez celebramos ambas partes, la antigüedad de la empresa y la antigüedad de sus colaboradores. Algo de lo que podemos estar orgullosos y felices es de la siempre activa participación de su Director General quien siempre esta al tanto de su equipo. Conoce sus metas y aspiraciones y aunque siempre lo tenemos presente, esta vez busca un agradecimiento más cálido y personal en un pequeño convivió que se realiza en cada una de las sucursales.</a:t>
            </a:r>
          </a:p>
        </p:txBody>
      </p:sp>
      <p:sp>
        <p:nvSpPr>
          <p:cNvPr id="20" name="TextBox 19">
            <a:extLst>
              <a:ext uri="{FF2B5EF4-FFF2-40B4-BE49-F238E27FC236}">
                <a16:creationId xmlns:a16="http://schemas.microsoft.com/office/drawing/2014/main" id="{0D4A4113-51E3-4B4F-B215-633B3DAD2056}"/>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749ACC85-DC8A-470D-A051-585ADA8B8EAF}"/>
              </a:ext>
            </a:extLst>
          </p:cNvPr>
          <p:cNvSpPr>
            <a:spLocks noGrp="1"/>
          </p:cNvSpPr>
          <p:nvPr>
            <p:ph type="sldNum" sz="quarter" idx="12"/>
          </p:nvPr>
        </p:nvSpPr>
        <p:spPr/>
        <p:txBody>
          <a:bodyPr/>
          <a:lstStyle/>
          <a:p>
            <a:fld id="{D039CB29-7847-40D7-8A43-28BBEF9CF432}" type="slidenum">
              <a:rPr lang="es-MX" smtClean="0"/>
              <a:t>38</a:t>
            </a:fld>
            <a:endParaRPr lang="es-MX"/>
          </a:p>
        </p:txBody>
      </p:sp>
    </p:spTree>
    <p:extLst>
      <p:ext uri="{BB962C8B-B14F-4D97-AF65-F5344CB8AC3E}">
        <p14:creationId xmlns:p14="http://schemas.microsoft.com/office/powerpoint/2010/main" val="2943301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Team Building</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Mayo y junio del 2022</a:t>
            </a:r>
          </a:p>
        </p:txBody>
      </p:sp>
      <p:pic>
        <p:nvPicPr>
          <p:cNvPr id="6" name="Picture 5">
            <a:extLst>
              <a:ext uri="{FF2B5EF4-FFF2-40B4-BE49-F238E27FC236}">
                <a16:creationId xmlns:a16="http://schemas.microsoft.com/office/drawing/2014/main" id="{4DC4A6E5-729E-4BD3-9B36-2AAA9FE6EB57}"/>
              </a:ext>
            </a:extLst>
          </p:cNvPr>
          <p:cNvPicPr>
            <a:picLocks noChangeAspect="1"/>
          </p:cNvPicPr>
          <p:nvPr/>
        </p:nvPicPr>
        <p:blipFill rotWithShape="1">
          <a:blip r:embed="rId4">
            <a:extLst>
              <a:ext uri="{28A0092B-C50C-407E-A947-70E740481C1C}">
                <a14:useLocalDpi xmlns:a14="http://schemas.microsoft.com/office/drawing/2010/main" val="0"/>
              </a:ext>
            </a:extLst>
          </a:blip>
          <a:srcRect b="25968"/>
          <a:stretch/>
        </p:blipFill>
        <p:spPr>
          <a:xfrm>
            <a:off x="2276669" y="5879689"/>
            <a:ext cx="2286000" cy="2851356"/>
          </a:xfrm>
          <a:prstGeom prst="rect">
            <a:avLst/>
          </a:prstGeom>
        </p:spPr>
      </p:pic>
      <p:pic>
        <p:nvPicPr>
          <p:cNvPr id="11" name="Picture 10">
            <a:extLst>
              <a:ext uri="{FF2B5EF4-FFF2-40B4-BE49-F238E27FC236}">
                <a16:creationId xmlns:a16="http://schemas.microsoft.com/office/drawing/2014/main" id="{B38B4690-69AE-44C1-A89E-F98DBA5B2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3753" y="5879689"/>
            <a:ext cx="2138517" cy="2851356"/>
          </a:xfrm>
          <a:prstGeom prst="rect">
            <a:avLst/>
          </a:prstGeom>
        </p:spPr>
      </p:pic>
      <p:pic>
        <p:nvPicPr>
          <p:cNvPr id="14" name="Picture 13">
            <a:extLst>
              <a:ext uri="{FF2B5EF4-FFF2-40B4-BE49-F238E27FC236}">
                <a16:creationId xmlns:a16="http://schemas.microsoft.com/office/drawing/2014/main" id="{15DCDCBF-A7E6-4326-8D0A-ECE191378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87" y="5879689"/>
            <a:ext cx="2138518" cy="2851356"/>
          </a:xfrm>
          <a:prstGeom prst="rect">
            <a:avLst/>
          </a:prstGeom>
        </p:spPr>
      </p:pic>
      <p:sp>
        <p:nvSpPr>
          <p:cNvPr id="15" name="TextBox 14">
            <a:extLst>
              <a:ext uri="{FF2B5EF4-FFF2-40B4-BE49-F238E27FC236}">
                <a16:creationId xmlns:a16="http://schemas.microsoft.com/office/drawing/2014/main" id="{3F72EECF-1AB6-406E-BE7B-7430E7A9717E}"/>
              </a:ext>
            </a:extLst>
          </p:cNvPr>
          <p:cNvSpPr txBox="1"/>
          <p:nvPr/>
        </p:nvSpPr>
        <p:spPr>
          <a:xfrm>
            <a:off x="23978" y="1564463"/>
            <a:ext cx="6736298" cy="4247317"/>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Este año 2022 una de las metas que Carga Express se propuso cumplir, fue el de promover el trabajo en equipo y la integración de sus colaboradores, tarea que a lo largo del año ha realizado con diferentes acciones. </a:t>
            </a:r>
          </a:p>
          <a:p>
            <a:pPr algn="just"/>
            <a:r>
              <a:rPr lang="es-MX" dirty="0">
                <a:latin typeface="Arial" panose="020B0604020202020204" pitchFamily="34" charset="0"/>
                <a:cs typeface="Arial" panose="020B0604020202020204" pitchFamily="34" charset="0"/>
              </a:rPr>
              <a:t>Durante los meses de mayo y junio se programaron capacitación de integración, comunicación, resolución de conflictos y trabajo en equipo mediante el proyecto </a:t>
            </a:r>
            <a:r>
              <a:rPr lang="es-MX" i="1" dirty="0">
                <a:latin typeface="Arial" panose="020B0604020202020204" pitchFamily="34" charset="0"/>
                <a:cs typeface="Arial" panose="020B0604020202020204" pitchFamily="34" charset="0"/>
              </a:rPr>
              <a:t>Team Building.</a:t>
            </a:r>
            <a:r>
              <a:rPr lang="es-MX" dirty="0">
                <a:latin typeface="Arial" panose="020B0604020202020204" pitchFamily="34" charset="0"/>
                <a:cs typeface="Arial" panose="020B0604020202020204" pitchFamily="34" charset="0"/>
              </a:rPr>
              <a:t> </a:t>
            </a:r>
          </a:p>
          <a:p>
            <a:pPr algn="just"/>
            <a:r>
              <a:rPr lang="es-MX" dirty="0">
                <a:latin typeface="Arial" panose="020B0604020202020204" pitchFamily="34" charset="0"/>
                <a:cs typeface="Arial" panose="020B0604020202020204" pitchFamily="34" charset="0"/>
              </a:rPr>
              <a:t>El espacio interactivo del Museo de La Rodadora nos facilita sus instalaciones, actividades e instructores para cumplir este objetivo en donde se mezclan las diversas áreas operacionales de la empresa.</a:t>
            </a:r>
          </a:p>
          <a:p>
            <a:pPr algn="just"/>
            <a:r>
              <a:rPr lang="es-MX" dirty="0">
                <a:latin typeface="Arial" panose="020B0604020202020204" pitchFamily="34" charset="0"/>
                <a:cs typeface="Arial" panose="020B0604020202020204" pitchFamily="34" charset="0"/>
              </a:rPr>
              <a:t>El proyecto de Team Building logra una inversión de </a:t>
            </a:r>
            <a:r>
              <a:rPr lang="es-MX" b="1" dirty="0">
                <a:latin typeface="Arial" panose="020B0604020202020204" pitchFamily="34" charset="0"/>
                <a:cs typeface="Arial" panose="020B0604020202020204" pitchFamily="34" charset="0"/>
              </a:rPr>
              <a:t>$28,794.70 </a:t>
            </a:r>
            <a:r>
              <a:rPr lang="es-MX" dirty="0">
                <a:latin typeface="Arial" panose="020B0604020202020204" pitchFamily="34" charset="0"/>
                <a:cs typeface="Arial" panose="020B0604020202020204" pitchFamily="34" charset="0"/>
              </a:rPr>
              <a:t>y 35 participantes. El proyecto continua vigente a la fecha de hoy buscando integrar mas colaboradores.</a:t>
            </a:r>
          </a:p>
        </p:txBody>
      </p:sp>
      <p:sp>
        <p:nvSpPr>
          <p:cNvPr id="16" name="TextBox 15">
            <a:extLst>
              <a:ext uri="{FF2B5EF4-FFF2-40B4-BE49-F238E27FC236}">
                <a16:creationId xmlns:a16="http://schemas.microsoft.com/office/drawing/2014/main" id="{1AC5B9C8-907F-4BD8-9B40-5D110856CF23}"/>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B0A2583B-F34E-492F-A1F6-A7B7302E8E67}"/>
              </a:ext>
            </a:extLst>
          </p:cNvPr>
          <p:cNvSpPr>
            <a:spLocks noGrp="1"/>
          </p:cNvSpPr>
          <p:nvPr>
            <p:ph type="sldNum" sz="quarter" idx="12"/>
          </p:nvPr>
        </p:nvSpPr>
        <p:spPr/>
        <p:txBody>
          <a:bodyPr/>
          <a:lstStyle/>
          <a:p>
            <a:fld id="{D039CB29-7847-40D7-8A43-28BBEF9CF432}" type="slidenum">
              <a:rPr lang="es-MX" smtClean="0"/>
              <a:t>39</a:t>
            </a:fld>
            <a:endParaRPr lang="es-MX"/>
          </a:p>
        </p:txBody>
      </p:sp>
    </p:spTree>
    <p:extLst>
      <p:ext uri="{BB962C8B-B14F-4D97-AF65-F5344CB8AC3E}">
        <p14:creationId xmlns:p14="http://schemas.microsoft.com/office/powerpoint/2010/main" val="3700336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13" name="TextBox 12">
            <a:extLst>
              <a:ext uri="{FF2B5EF4-FFF2-40B4-BE49-F238E27FC236}">
                <a16:creationId xmlns:a16="http://schemas.microsoft.com/office/drawing/2014/main" id="{A88B9412-DF74-44BD-A81D-29E72EB2DDB8}"/>
              </a:ext>
            </a:extLst>
          </p:cNvPr>
          <p:cNvSpPr txBox="1"/>
          <p:nvPr/>
        </p:nvSpPr>
        <p:spPr>
          <a:xfrm>
            <a:off x="1276538" y="38072"/>
            <a:ext cx="5351005" cy="769441"/>
          </a:xfrm>
          <a:prstGeom prst="rect">
            <a:avLst/>
          </a:prstGeom>
          <a:noFill/>
        </p:spPr>
        <p:txBody>
          <a:bodyPr wrap="square" rtlCol="0">
            <a:spAutoFit/>
          </a:bodyPr>
          <a:lstStyle/>
          <a:p>
            <a:pPr algn="r"/>
            <a:r>
              <a:rPr lang="es-MX" sz="4400" dirty="0">
                <a:solidFill>
                  <a:schemeClr val="bg1"/>
                </a:solidFill>
                <a:latin typeface="Arial Black" panose="020B0A04020102020204" pitchFamily="34" charset="0"/>
                <a:cs typeface="Aharoni" panose="02010803020104030203" pitchFamily="2" charset="-79"/>
              </a:rPr>
              <a:t>MOTIVACION</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4</a:t>
            </a:fld>
            <a:endParaRPr lang="es-MX"/>
          </a:p>
        </p:txBody>
      </p:sp>
      <p:sp>
        <p:nvSpPr>
          <p:cNvPr id="8" name="TextBox 7">
            <a:extLst>
              <a:ext uri="{FF2B5EF4-FFF2-40B4-BE49-F238E27FC236}">
                <a16:creationId xmlns:a16="http://schemas.microsoft.com/office/drawing/2014/main" id="{E5DFC556-64F4-4810-AA53-7A46D4E8ED11}"/>
              </a:ext>
            </a:extLst>
          </p:cNvPr>
          <p:cNvSpPr txBox="1"/>
          <p:nvPr/>
        </p:nvSpPr>
        <p:spPr>
          <a:xfrm>
            <a:off x="-1" y="1116442"/>
            <a:ext cx="6858000" cy="2862322"/>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 de mi agrado informar nuestro interés en participar por sexto año consecutivo en tan noble distintivo como lo es el ser una Empresa Socialmente Responsable, que lejos de buscar ostentar un sello, nuestro principal impulsor es el de generar, mantener y actualizar nuevas prácticas beneficiosas para nuestra comunidad interna y externa, así como hacer una introspección que nos ayude a mejorar como empresa y sirva de ejemplo a otros.</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Dicho esto, Fletes México Carga Express, conoce y asume el Decálogo de la Empresa Socialmente Responsable de Cemefi.</a:t>
            </a:r>
          </a:p>
        </p:txBody>
      </p:sp>
      <p:pic>
        <p:nvPicPr>
          <p:cNvPr id="6" name="Picture 5">
            <a:extLst>
              <a:ext uri="{FF2B5EF4-FFF2-40B4-BE49-F238E27FC236}">
                <a16:creationId xmlns:a16="http://schemas.microsoft.com/office/drawing/2014/main" id="{9D9664A0-5DF8-4E16-8F90-2A189A86A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287693"/>
            <a:ext cx="6858000" cy="3859255"/>
          </a:xfrm>
          <a:prstGeom prst="rect">
            <a:avLst/>
          </a:prstGeom>
        </p:spPr>
      </p:pic>
    </p:spTree>
    <p:extLst>
      <p:ext uri="{BB962C8B-B14F-4D97-AF65-F5344CB8AC3E}">
        <p14:creationId xmlns:p14="http://schemas.microsoft.com/office/powerpoint/2010/main" val="1678790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Salario emocional.</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706D8017-0133-4286-9236-D8BCAF17309A}"/>
              </a:ext>
            </a:extLst>
          </p:cNvPr>
          <p:cNvSpPr>
            <a:spLocks noGrp="1"/>
          </p:cNvSpPr>
          <p:nvPr>
            <p:ph type="sldNum" sz="quarter" idx="12"/>
          </p:nvPr>
        </p:nvSpPr>
        <p:spPr/>
        <p:txBody>
          <a:bodyPr/>
          <a:lstStyle/>
          <a:p>
            <a:fld id="{D039CB29-7847-40D7-8A43-28BBEF9CF432}" type="slidenum">
              <a:rPr lang="es-MX" smtClean="0"/>
              <a:t>40</a:t>
            </a:fld>
            <a:endParaRPr lang="es-MX"/>
          </a:p>
        </p:txBody>
      </p:sp>
      <p:sp>
        <p:nvSpPr>
          <p:cNvPr id="13" name="TextBox 12">
            <a:extLst>
              <a:ext uri="{FF2B5EF4-FFF2-40B4-BE49-F238E27FC236}">
                <a16:creationId xmlns:a16="http://schemas.microsoft.com/office/drawing/2014/main" id="{A330E19A-2B38-484D-ABC9-0BDD30737A6B}"/>
              </a:ext>
            </a:extLst>
          </p:cNvPr>
          <p:cNvSpPr txBox="1"/>
          <p:nvPr/>
        </p:nvSpPr>
        <p:spPr>
          <a:xfrm>
            <a:off x="47957" y="1277324"/>
            <a:ext cx="6603565" cy="7386638"/>
          </a:xfrm>
          <a:prstGeom prst="rect">
            <a:avLst/>
          </a:prstGeom>
          <a:noFill/>
        </p:spPr>
        <p:txBody>
          <a:bodyPr wrap="square" rtlCol="0">
            <a:spAutoFit/>
          </a:bodyPr>
          <a:lstStyle/>
          <a:p>
            <a:pPr algn="just"/>
            <a:r>
              <a:rPr lang="es-MX" sz="1600" dirty="0">
                <a:latin typeface="Arial" panose="020B0604020202020204" pitchFamily="34" charset="0"/>
                <a:cs typeface="Arial" panose="020B0604020202020204" pitchFamily="34" charset="0"/>
              </a:rPr>
              <a:t>El salario emocional consiste en aquellos “concepto asociados a la retribución de un empleado en los que se incluyen cuestiones de carácter no económico y cuyo fin es satisfacer las necesidades personales, familiares y profesionales del trabajador, mejorando la calidad de vida del mismo y fomentando la conciliación laboral”.</a:t>
            </a:r>
          </a:p>
          <a:p>
            <a:pPr algn="just"/>
            <a:endParaRPr lang="es-MX" sz="1600" dirty="0">
              <a:latin typeface="Arial" panose="020B0604020202020204" pitchFamily="34" charset="0"/>
              <a:cs typeface="Arial" panose="020B0604020202020204" pitchFamily="34" charset="0"/>
            </a:endParaRPr>
          </a:p>
          <a:p>
            <a:pPr algn="just"/>
            <a:r>
              <a:rPr lang="es-MX" b="1" dirty="0">
                <a:latin typeface="Arial" panose="020B0604020202020204" pitchFamily="34" charset="0"/>
                <a:cs typeface="Arial" panose="020B0604020202020204" pitchFamily="34" charset="0"/>
              </a:rPr>
              <a:t>Por tal motivo la alta Dirección  respalda los siguientes conceptos:</a:t>
            </a:r>
          </a:p>
          <a:p>
            <a:pPr algn="just"/>
            <a:endParaRPr lang="es-MX" b="1" dirty="0">
              <a:latin typeface="Arial" panose="020B0604020202020204" pitchFamily="34" charset="0"/>
              <a:cs typeface="Arial" panose="020B0604020202020204" pitchFamily="34" charset="0"/>
            </a:endParaRPr>
          </a:p>
          <a:p>
            <a:pPr marL="228600" indent="-228600" algn="just">
              <a:buFont typeface="+mj-lt"/>
              <a:buAutoNum type="arabicPeriod"/>
            </a:pPr>
            <a:r>
              <a:rPr lang="es-MX" sz="1200" dirty="0">
                <a:latin typeface="Arial" panose="020B0604020202020204" pitchFamily="34" charset="0"/>
                <a:cs typeface="Arial" panose="020B0604020202020204" pitchFamily="34" charset="0"/>
              </a:rPr>
              <a:t>Todo colaborador el día de su cumpleaños a discreción de su jefe y sin dejar pendientes urgentes puede salir al medio día de su jornada laboral para convivir con su familia. El medio día no es intercambiable por otro día. No se considera día festivo y en caso de que lo trabajara no se pagará como medio día descansado o tiempo extra.</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Todo colaborador tendrá derecho a 3 días con goce de sueldo cuando se case por el civil o por la iglesia (solo aplica una vez).</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El colaborador que sufra la pérdida de un familiar en línea directa (padres, hijos, cónyuge)  tendrá derecho a 3 días de descanso con goce de sueldo.</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La colaboradora que sea madre de familia tendrá el derecho  a salir a las 14 horas el 10 de mayo , esto a discreción de su jefe directo.</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Apoyo para la gestión de compra de lentes graduados, el costo de los lentes mediante factura se descuentan vía nómina en 6 pagos catorcenales.</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Para los colaboradores  que tienen que acudir a la ceremonia de graduación escolar  podrán tomarse medio día para estar  acompañando a sus hijos en tan importante evento.</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Se autoriza el uso de pantalón de mezclilla  todos los días ( No se permite el uso  pantalones rotos o desgarrados). </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Apoyo psicológico individual o familiar cuando el colaborador así lo solicite a través del departamento de Desarrollo Psicosocial.</a:t>
            </a:r>
          </a:p>
          <a:p>
            <a:pPr marL="228600" indent="-228600" algn="just">
              <a:buFont typeface="+mj-lt"/>
              <a:buAutoNum type="arabicPeriod"/>
            </a:pPr>
            <a:r>
              <a:rPr lang="es-MX" sz="1200" dirty="0">
                <a:latin typeface="Arial" panose="020B0604020202020204" pitchFamily="34" charset="0"/>
                <a:cs typeface="Arial" panose="020B0604020202020204" pitchFamily="34" charset="0"/>
              </a:rPr>
              <a:t>Por Ley: El artículo 132, fracción XXVII Bis, de la Ley Federal de Trabajo (LFT) establece la obligación del patrón de otorgar una licencia de paternidad de cinco días laborables con goce de sueldo a los hombres que trabajan al momento de que nace su hijo. De igual manera, en el caso de un proceso de adopción.</a:t>
            </a:r>
          </a:p>
          <a:p>
            <a:pPr algn="l"/>
            <a:endParaRPr lang="es-MX" sz="1200" b="1" i="0" dirty="0">
              <a:solidFill>
                <a:srgbClr val="222222"/>
              </a:solidFill>
              <a:effectLst/>
              <a:latin typeface="Arial" panose="020B0604020202020204" pitchFamily="34" charset="0"/>
              <a:cs typeface="Arial" panose="020B0604020202020204" pitchFamily="34" charset="0"/>
            </a:endParaRPr>
          </a:p>
          <a:p>
            <a:pPr algn="l"/>
            <a:r>
              <a:rPr lang="es-MX" sz="1200" b="1" i="0" dirty="0">
                <a:solidFill>
                  <a:srgbClr val="222222"/>
                </a:solidFill>
                <a:effectLst/>
                <a:latin typeface="Arial" panose="020B0604020202020204" pitchFamily="34" charset="0"/>
                <a:cs typeface="Arial" panose="020B0604020202020204" pitchFamily="34" charset="0"/>
              </a:rPr>
              <a:t>Vigencia:</a:t>
            </a:r>
            <a:r>
              <a:rPr lang="es-MX" sz="1200" b="0" i="0" dirty="0">
                <a:solidFill>
                  <a:srgbClr val="222222"/>
                </a:solidFill>
                <a:effectLst/>
                <a:latin typeface="Arial" panose="020B0604020202020204" pitchFamily="34" charset="0"/>
                <a:cs typeface="Arial" panose="020B0604020202020204" pitchFamily="34" charset="0"/>
              </a:rPr>
              <a:t> la aplicación de los conceptos  del 01 al 08 surten efectos a partir del día 09 de mayo del 2022</a:t>
            </a:r>
          </a:p>
          <a:p>
            <a:pPr algn="l"/>
            <a:r>
              <a:rPr lang="es-MX" sz="1200" b="1" i="0" dirty="0">
                <a:solidFill>
                  <a:srgbClr val="222222"/>
                </a:solidFill>
                <a:effectLst/>
                <a:latin typeface="Arial" panose="020B0604020202020204" pitchFamily="34" charset="0"/>
                <a:cs typeface="Arial" panose="020B0604020202020204" pitchFamily="34" charset="0"/>
              </a:rPr>
              <a:t>Anexos: </a:t>
            </a:r>
            <a:r>
              <a:rPr lang="es-MX" sz="1200" b="0" i="0" dirty="0">
                <a:solidFill>
                  <a:srgbClr val="222222"/>
                </a:solidFill>
                <a:effectLst/>
                <a:latin typeface="Arial" panose="020B0604020202020204" pitchFamily="34" charset="0"/>
                <a:cs typeface="Arial" panose="020B0604020202020204" pitchFamily="34" charset="0"/>
              </a:rPr>
              <a:t>Formato de permiso  que deberán llenar cuando se presente alguna de las situaciones antes detalladas.</a:t>
            </a:r>
            <a:endParaRPr lang="es-MX" b="0" i="0" dirty="0">
              <a:solidFill>
                <a:srgbClr val="22222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335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Nuevos beneficios.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592527" y="5294671"/>
            <a:ext cx="164992" cy="3525481"/>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570F5FAF-B534-4B24-893F-1EE3778F44B3}"/>
              </a:ext>
            </a:extLst>
          </p:cNvPr>
          <p:cNvSpPr>
            <a:spLocks noGrp="1"/>
          </p:cNvSpPr>
          <p:nvPr>
            <p:ph type="sldNum" sz="quarter" idx="12"/>
          </p:nvPr>
        </p:nvSpPr>
        <p:spPr/>
        <p:txBody>
          <a:bodyPr/>
          <a:lstStyle/>
          <a:p>
            <a:fld id="{D039CB29-7847-40D7-8A43-28BBEF9CF432}" type="slidenum">
              <a:rPr lang="es-MX" smtClean="0"/>
              <a:t>41</a:t>
            </a:fld>
            <a:endParaRPr lang="es-MX"/>
          </a:p>
        </p:txBody>
      </p:sp>
      <p:sp>
        <p:nvSpPr>
          <p:cNvPr id="11" name="TextBox 10">
            <a:extLst>
              <a:ext uri="{FF2B5EF4-FFF2-40B4-BE49-F238E27FC236}">
                <a16:creationId xmlns:a16="http://schemas.microsoft.com/office/drawing/2014/main" id="{0640E4E5-9A5D-424D-99BD-2EEE61FCCDA0}"/>
              </a:ext>
            </a:extLst>
          </p:cNvPr>
          <p:cNvSpPr txBox="1"/>
          <p:nvPr/>
        </p:nvSpPr>
        <p:spPr>
          <a:xfrm>
            <a:off x="47957" y="1277324"/>
            <a:ext cx="6603565" cy="7386638"/>
          </a:xfrm>
          <a:prstGeom prst="rect">
            <a:avLst/>
          </a:prstGeom>
          <a:noFill/>
        </p:spPr>
        <p:txBody>
          <a:bodyPr wrap="square" rtlCol="0">
            <a:spAutoFit/>
          </a:bodyPr>
          <a:lstStyle/>
          <a:p>
            <a:pPr marL="342900" lvl="0" indent="-342900" algn="just">
              <a:buFont typeface="+mj-lt"/>
              <a:buAutoNum type="arabicPeriod"/>
            </a:pPr>
            <a:r>
              <a:rPr lang="es-MX" sz="1600" dirty="0"/>
              <a:t>Demuestra aprecio por el trabajo de los empleados. Puede que muchos de tus colaboradores sólo hagan sus tareas establecidas, pero no limita el hecho de querer sentirse reconocidos por su desempeño laboral.</a:t>
            </a:r>
          </a:p>
          <a:p>
            <a:pPr marL="342900" lvl="0" indent="-342900" algn="just">
              <a:buFont typeface="+mj-lt"/>
              <a:buAutoNum type="arabicPeriod"/>
            </a:pPr>
            <a:r>
              <a:rPr lang="es-MX" sz="1600" dirty="0"/>
              <a:t>Hazlos sentir parte importante de tu empresa. Busca un trato directo y respetuoso, además de contribuir al reconocimiento mutuo.</a:t>
            </a:r>
          </a:p>
          <a:p>
            <a:pPr marL="342900" lvl="0" indent="-342900" algn="just">
              <a:buFont typeface="+mj-lt"/>
              <a:buAutoNum type="arabicPeriod"/>
            </a:pPr>
            <a:r>
              <a:rPr lang="es-MX" sz="1600" dirty="0"/>
              <a:t>Asocia el desarrollo de sus actividades con el alcance de las metas de la empresa. Los hará sentir parte importante de la compañía, manteniéndose motivados e interesados por sus tareas.</a:t>
            </a:r>
          </a:p>
          <a:p>
            <a:pPr marL="342900" lvl="0" indent="-342900" algn="just">
              <a:buFont typeface="+mj-lt"/>
              <a:buAutoNum type="arabicPeriod"/>
            </a:pPr>
            <a:r>
              <a:rPr lang="es-MX" sz="1600" dirty="0"/>
              <a:t>Genera un buen ambiente de trabajo. Si el trabajador no se siente a gusto se refleja directamente en su productividad. Tener un buen ambiente te permitirá tener contento a tu personal así tendrán motivación extra para seguir ayudando al crecimiento de la empresa.</a:t>
            </a:r>
          </a:p>
          <a:p>
            <a:pPr marL="342900" lvl="0" indent="-342900" algn="just">
              <a:buFont typeface="+mj-lt"/>
              <a:buAutoNum type="arabicPeriod"/>
            </a:pPr>
            <a:r>
              <a:rPr lang="es-MX" sz="1600" dirty="0"/>
              <a:t>Incentiva la comunicación y la interacción entre los trabajadores para que puedan generar lazos laborales. Con esto podrás crear sentido de pertenencia, lo cual favorece a la permanencia de los colaboradores. Puedes realizar diferentes actividades internas para que puedan tener una convivencia entre todas las áreas. Hoy en día existen muchas dinámicas de integración con enfoques especiales que pueden aportar a las necesidades más específicas de una empresa.</a:t>
            </a:r>
          </a:p>
          <a:p>
            <a:pPr marL="342900" lvl="0" indent="-342900" algn="just">
              <a:buFont typeface="+mj-lt"/>
              <a:buAutoNum type="arabicPeriod"/>
            </a:pPr>
            <a:r>
              <a:rPr lang="es-MX" sz="1600" dirty="0"/>
              <a:t>Transmite a tus colaboradores las metas a corto y largo plazo. Esto ayudará a que se sientan involucrados y tengan interés en los nuevos proyectos.</a:t>
            </a:r>
          </a:p>
          <a:p>
            <a:pPr marL="342900" lvl="0" indent="-342900" algn="just">
              <a:buFont typeface="+mj-lt"/>
              <a:buAutoNum type="arabicPeriod"/>
            </a:pPr>
            <a:r>
              <a:rPr lang="es-MX" sz="1600" dirty="0"/>
              <a:t>Ofrece oportunidades de ascenso, así como un mejor salario. Esto mantendrá motivado al colaborador, sintiéndose parte de la empresa y verá un crecimiento en su vida profesional.</a:t>
            </a:r>
          </a:p>
          <a:p>
            <a:pPr marL="342900" lvl="0" indent="-342900" algn="just">
              <a:buFont typeface="+mj-lt"/>
              <a:buAutoNum type="arabicPeriod"/>
            </a:pPr>
            <a:r>
              <a:rPr lang="es-MX" sz="1600" dirty="0"/>
              <a:t>Incorpora beneficios corporativos. A manera de incentivo, busca beneficios que le den un plus a lo valiosa que es tu empresa, no importa lo pequeños que sean, pueden ir desde descuentos en lugares de comida hasta beneficios que involucran la actividad física. </a:t>
            </a:r>
          </a:p>
        </p:txBody>
      </p:sp>
    </p:spTree>
    <p:extLst>
      <p:ext uri="{BB962C8B-B14F-4D97-AF65-F5344CB8AC3E}">
        <p14:creationId xmlns:p14="http://schemas.microsoft.com/office/powerpoint/2010/main" val="58491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Nuevos beneficios.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570F5FAF-B534-4B24-893F-1EE3778F44B3}"/>
              </a:ext>
            </a:extLst>
          </p:cNvPr>
          <p:cNvSpPr>
            <a:spLocks noGrp="1"/>
          </p:cNvSpPr>
          <p:nvPr>
            <p:ph type="sldNum" sz="quarter" idx="12"/>
          </p:nvPr>
        </p:nvSpPr>
        <p:spPr/>
        <p:txBody>
          <a:bodyPr/>
          <a:lstStyle/>
          <a:p>
            <a:fld id="{D039CB29-7847-40D7-8A43-28BBEF9CF432}" type="slidenum">
              <a:rPr lang="es-MX" smtClean="0"/>
              <a:t>42</a:t>
            </a:fld>
            <a:endParaRPr lang="es-MX"/>
          </a:p>
        </p:txBody>
      </p:sp>
      <p:pic>
        <p:nvPicPr>
          <p:cNvPr id="12" name="Imagen 1">
            <a:extLst>
              <a:ext uri="{FF2B5EF4-FFF2-40B4-BE49-F238E27FC236}">
                <a16:creationId xmlns:a16="http://schemas.microsoft.com/office/drawing/2014/main" id="{1CE256D0-7824-40AA-ACC1-C3C72564B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76" y="1430494"/>
            <a:ext cx="3167678" cy="3165203"/>
          </a:xfrm>
          <a:prstGeom prst="rect">
            <a:avLst/>
          </a:prstGeom>
        </p:spPr>
      </p:pic>
      <p:pic>
        <p:nvPicPr>
          <p:cNvPr id="13" name="Imagen 2">
            <a:extLst>
              <a:ext uri="{FF2B5EF4-FFF2-40B4-BE49-F238E27FC236}">
                <a16:creationId xmlns:a16="http://schemas.microsoft.com/office/drawing/2014/main" id="{A4E12A0D-0D3C-4A61-9A73-65EE9706D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5494" y="1393947"/>
            <a:ext cx="3167677" cy="3201749"/>
          </a:xfrm>
          <a:prstGeom prst="rect">
            <a:avLst/>
          </a:prstGeom>
        </p:spPr>
      </p:pic>
      <p:pic>
        <p:nvPicPr>
          <p:cNvPr id="14" name="Imagen 1">
            <a:extLst>
              <a:ext uri="{FF2B5EF4-FFF2-40B4-BE49-F238E27FC236}">
                <a16:creationId xmlns:a16="http://schemas.microsoft.com/office/drawing/2014/main" id="{C2FFB7E4-E80E-4950-8ACD-826F89DD61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972" y="4843680"/>
            <a:ext cx="3167678" cy="3165203"/>
          </a:xfrm>
          <a:prstGeom prst="rect">
            <a:avLst/>
          </a:prstGeom>
        </p:spPr>
      </p:pic>
      <p:pic>
        <p:nvPicPr>
          <p:cNvPr id="15" name="Imagen 5">
            <a:extLst>
              <a:ext uri="{FF2B5EF4-FFF2-40B4-BE49-F238E27FC236}">
                <a16:creationId xmlns:a16="http://schemas.microsoft.com/office/drawing/2014/main" id="{8DA30D8A-5C89-4A44-B09D-68E9C77695C1}"/>
              </a:ext>
            </a:extLst>
          </p:cNvPr>
          <p:cNvPicPr>
            <a:picLocks noChangeAspect="1"/>
          </p:cNvPicPr>
          <p:nvPr/>
        </p:nvPicPr>
        <p:blipFill>
          <a:blip r:embed="rId7"/>
          <a:stretch>
            <a:fillRect/>
          </a:stretch>
        </p:blipFill>
        <p:spPr>
          <a:xfrm>
            <a:off x="3510845" y="4843680"/>
            <a:ext cx="3159171" cy="3165203"/>
          </a:xfrm>
          <a:prstGeom prst="rect">
            <a:avLst/>
          </a:prstGeom>
        </p:spPr>
      </p:pic>
    </p:spTree>
    <p:extLst>
      <p:ext uri="{BB962C8B-B14F-4D97-AF65-F5344CB8AC3E}">
        <p14:creationId xmlns:p14="http://schemas.microsoft.com/office/powerpoint/2010/main" val="4222290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pic>
        <p:nvPicPr>
          <p:cNvPr id="10" name="Picture 9">
            <a:extLst>
              <a:ext uri="{FF2B5EF4-FFF2-40B4-BE49-F238E27FC236}">
                <a16:creationId xmlns:a16="http://schemas.microsoft.com/office/drawing/2014/main" id="{B95BCD28-DEF0-455F-915C-B58913287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333" y="2364711"/>
            <a:ext cx="3509859" cy="2362200"/>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Un día para compartir. </a:t>
            </a:r>
          </a:p>
          <a:p>
            <a:r>
              <a:rPr lang="es-MX" dirty="0">
                <a:solidFill>
                  <a:srgbClr val="002060"/>
                </a:solidFill>
                <a:latin typeface="Arial Black" panose="020B0A04020102020204" pitchFamily="34" charset="0"/>
                <a:cs typeface="Aharoni" panose="02010803020104030203" pitchFamily="2" charset="-79"/>
              </a:rPr>
              <a:t>Tradicional Rosca de Día de Reyes.</a:t>
            </a:r>
          </a:p>
        </p:txBody>
      </p:sp>
      <p:sp>
        <p:nvSpPr>
          <p:cNvPr id="8" name="TextBox 7">
            <a:extLst>
              <a:ext uri="{FF2B5EF4-FFF2-40B4-BE49-F238E27FC236}">
                <a16:creationId xmlns:a16="http://schemas.microsoft.com/office/drawing/2014/main" id="{4F42CB91-1923-4AA0-B9F4-9A5A137D88D1}"/>
              </a:ext>
            </a:extLst>
          </p:cNvPr>
          <p:cNvSpPr txBox="1"/>
          <p:nvPr/>
        </p:nvSpPr>
        <p:spPr>
          <a:xfrm>
            <a:off x="3668982" y="577334"/>
            <a:ext cx="2958562"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06 de enero del 2022</a:t>
            </a:r>
          </a:p>
        </p:txBody>
      </p:sp>
      <p:pic>
        <p:nvPicPr>
          <p:cNvPr id="6" name="Picture 5">
            <a:extLst>
              <a:ext uri="{FF2B5EF4-FFF2-40B4-BE49-F238E27FC236}">
                <a16:creationId xmlns:a16="http://schemas.microsoft.com/office/drawing/2014/main" id="{FAC07A5A-DB21-4B0B-95A0-E39E167B1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743" y="5869584"/>
            <a:ext cx="2203510" cy="2885767"/>
          </a:xfrm>
          <a:prstGeom prst="rect">
            <a:avLst/>
          </a:prstGeom>
        </p:spPr>
      </p:pic>
      <p:pic>
        <p:nvPicPr>
          <p:cNvPr id="11" name="Picture 10">
            <a:extLst>
              <a:ext uri="{FF2B5EF4-FFF2-40B4-BE49-F238E27FC236}">
                <a16:creationId xmlns:a16="http://schemas.microsoft.com/office/drawing/2014/main" id="{0313E3E2-6276-4A3F-B62E-BA30856D74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777" y="5874775"/>
            <a:ext cx="3490956" cy="2885767"/>
          </a:xfrm>
          <a:prstGeom prst="rect">
            <a:avLst/>
          </a:prstGeom>
        </p:spPr>
      </p:pic>
      <p:sp>
        <p:nvSpPr>
          <p:cNvPr id="12" name="TextBox 11">
            <a:extLst>
              <a:ext uri="{FF2B5EF4-FFF2-40B4-BE49-F238E27FC236}">
                <a16:creationId xmlns:a16="http://schemas.microsoft.com/office/drawing/2014/main" id="{7F787868-ADDD-4308-98FD-77DCDE72A2C4}"/>
              </a:ext>
            </a:extLst>
          </p:cNvPr>
          <p:cNvSpPr txBox="1"/>
          <p:nvPr/>
        </p:nvSpPr>
        <p:spPr>
          <a:xfrm>
            <a:off x="110613" y="2360931"/>
            <a:ext cx="2869107" cy="2585323"/>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Carga Express siempre se ha preocupado por mantener vivas las tradiciones, ¿y por qué no? Aprovechar para reunirnos y compartir nuestras experiencias con los diferentes equipos de trabajo.</a:t>
            </a:r>
          </a:p>
        </p:txBody>
      </p:sp>
      <p:sp>
        <p:nvSpPr>
          <p:cNvPr id="13" name="TextBox 12">
            <a:extLst>
              <a:ext uri="{FF2B5EF4-FFF2-40B4-BE49-F238E27FC236}">
                <a16:creationId xmlns:a16="http://schemas.microsoft.com/office/drawing/2014/main" id="{10D725D4-6E2E-4969-A3A2-27115897236C}"/>
              </a:ext>
            </a:extLst>
          </p:cNvPr>
          <p:cNvSpPr txBox="1"/>
          <p:nvPr/>
        </p:nvSpPr>
        <p:spPr>
          <a:xfrm>
            <a:off x="110613" y="4946254"/>
            <a:ext cx="6489579"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Que ¨partir la rosca de día de reyes¨ no sea solo una acción repetitiva, sino un motivo para juntos gritar:</a:t>
            </a:r>
          </a:p>
          <a:p>
            <a:pPr algn="ctr"/>
            <a:r>
              <a:rPr lang="es-MX" b="1" dirty="0">
                <a:latin typeface="Arial" panose="020B0604020202020204" pitchFamily="34" charset="0"/>
                <a:cs typeface="Arial" panose="020B0604020202020204" pitchFamily="34" charset="0"/>
              </a:rPr>
              <a:t>¨¡Familia Carga Express!¨</a:t>
            </a:r>
          </a:p>
        </p:txBody>
      </p:sp>
      <p:sp>
        <p:nvSpPr>
          <p:cNvPr id="14" name="TextBox 13">
            <a:extLst>
              <a:ext uri="{FF2B5EF4-FFF2-40B4-BE49-F238E27FC236}">
                <a16:creationId xmlns:a16="http://schemas.microsoft.com/office/drawing/2014/main" id="{35DC4BB7-16BA-41F4-B1A5-7308656869DC}"/>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D411B552-8585-485A-B510-732E5E7BDDC4}"/>
              </a:ext>
            </a:extLst>
          </p:cNvPr>
          <p:cNvSpPr>
            <a:spLocks noGrp="1"/>
          </p:cNvSpPr>
          <p:nvPr>
            <p:ph type="sldNum" sz="quarter" idx="12"/>
          </p:nvPr>
        </p:nvSpPr>
        <p:spPr/>
        <p:txBody>
          <a:bodyPr/>
          <a:lstStyle/>
          <a:p>
            <a:fld id="{D039CB29-7847-40D7-8A43-28BBEF9CF432}" type="slidenum">
              <a:rPr lang="es-MX" smtClean="0"/>
              <a:t>43</a:t>
            </a:fld>
            <a:endParaRPr lang="es-MX"/>
          </a:p>
        </p:txBody>
      </p:sp>
    </p:spTree>
    <p:extLst>
      <p:ext uri="{BB962C8B-B14F-4D97-AF65-F5344CB8AC3E}">
        <p14:creationId xmlns:p14="http://schemas.microsoft.com/office/powerpoint/2010/main" val="2918801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603566"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Su esfuerzo los recompensa,</a:t>
            </a:r>
          </a:p>
          <a:p>
            <a:r>
              <a:rPr lang="es-MX" dirty="0">
                <a:solidFill>
                  <a:srgbClr val="002060"/>
                </a:solidFill>
                <a:latin typeface="Arial Black" panose="020B0A04020102020204" pitchFamily="34" charset="0"/>
                <a:cs typeface="Aharoni" panose="02010803020104030203" pitchFamily="2" charset="-79"/>
              </a:rPr>
              <a:t>                        ganadores de un viaje.  </a:t>
            </a:r>
          </a:p>
        </p:txBody>
      </p:sp>
      <p:sp>
        <p:nvSpPr>
          <p:cNvPr id="8" name="TextBox 7">
            <a:extLst>
              <a:ext uri="{FF2B5EF4-FFF2-40B4-BE49-F238E27FC236}">
                <a16:creationId xmlns:a16="http://schemas.microsoft.com/office/drawing/2014/main" id="{4F42CB91-1923-4AA0-B9F4-9A5A137D88D1}"/>
              </a:ext>
            </a:extLst>
          </p:cNvPr>
          <p:cNvSpPr txBox="1"/>
          <p:nvPr/>
        </p:nvSpPr>
        <p:spPr>
          <a:xfrm>
            <a:off x="3668982" y="577334"/>
            <a:ext cx="2958562"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05 de enero del 2022</a:t>
            </a:r>
          </a:p>
        </p:txBody>
      </p:sp>
      <p:pic>
        <p:nvPicPr>
          <p:cNvPr id="9" name="Picture 8">
            <a:extLst>
              <a:ext uri="{FF2B5EF4-FFF2-40B4-BE49-F238E27FC236}">
                <a16:creationId xmlns:a16="http://schemas.microsoft.com/office/drawing/2014/main" id="{DEB40654-032D-4697-B2CF-9658FF964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787" y="4316314"/>
            <a:ext cx="4904426" cy="4463099"/>
          </a:xfrm>
          <a:prstGeom prst="rect">
            <a:avLst/>
          </a:prstGeom>
        </p:spPr>
      </p:pic>
      <p:sp>
        <p:nvSpPr>
          <p:cNvPr id="12" name="TextBox 11">
            <a:extLst>
              <a:ext uri="{FF2B5EF4-FFF2-40B4-BE49-F238E27FC236}">
                <a16:creationId xmlns:a16="http://schemas.microsoft.com/office/drawing/2014/main" id="{2EC9D4F6-A45D-4F0A-A933-7954B5D45807}"/>
              </a:ext>
            </a:extLst>
          </p:cNvPr>
          <p:cNvSpPr txBox="1"/>
          <p:nvPr/>
        </p:nvSpPr>
        <p:spPr>
          <a:xfrm>
            <a:off x="221226" y="1730991"/>
            <a:ext cx="6406318" cy="2585323"/>
          </a:xfrm>
          <a:prstGeom prst="rect">
            <a:avLst/>
          </a:prstGeom>
          <a:noFill/>
        </p:spPr>
        <p:txBody>
          <a:bodyPr wrap="square" rtlCol="0">
            <a:spAutoFit/>
          </a:bodyPr>
          <a:lstStyle/>
          <a:p>
            <a:pPr algn="just"/>
            <a:r>
              <a:rPr lang="es-MX" b="1" dirty="0">
                <a:latin typeface="Arial" panose="020B0604020202020204" pitchFamily="34" charset="0"/>
                <a:cs typeface="Arial" panose="020B0604020202020204" pitchFamily="34" charset="0"/>
              </a:rPr>
              <a:t>¡Felicidades equipo! </a:t>
            </a:r>
          </a:p>
          <a:p>
            <a:pPr algn="just"/>
            <a:r>
              <a:rPr lang="es-MX" dirty="0">
                <a:latin typeface="Arial" panose="020B0604020202020204" pitchFamily="34" charset="0"/>
                <a:cs typeface="Arial" panose="020B0604020202020204" pitchFamily="34" charset="0"/>
              </a:rPr>
              <a:t>Su arduo trabajo se ve reflejado en los excelentes resultados de operaciones, en la creciente satisfacción del cliente y como prueba de ello Carga Express les recompensa con un merecido viaje de descanso pagado, para que puedas renovar tus energías y compartir con tu familia. Eres libre de elegir el periodo de tu preferencia. </a:t>
            </a:r>
          </a:p>
          <a:p>
            <a:pPr algn="just"/>
            <a:r>
              <a:rPr lang="es-MX" dirty="0">
                <a:latin typeface="Arial" panose="020B0604020202020204" pitchFamily="34" charset="0"/>
                <a:cs typeface="Arial" panose="020B0604020202020204" pitchFamily="34" charset="0"/>
              </a:rPr>
              <a:t>A continuación, conozcamos a los diferentes ganadores que han sido elegidos de este gran proyecto.</a:t>
            </a:r>
          </a:p>
        </p:txBody>
      </p:sp>
      <p:sp>
        <p:nvSpPr>
          <p:cNvPr id="13" name="TextBox 12">
            <a:extLst>
              <a:ext uri="{FF2B5EF4-FFF2-40B4-BE49-F238E27FC236}">
                <a16:creationId xmlns:a16="http://schemas.microsoft.com/office/drawing/2014/main" id="{A88B9412-DF74-44BD-A81D-29E72EB2DDB8}"/>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44</a:t>
            </a:fld>
            <a:endParaRPr lang="es-MX"/>
          </a:p>
        </p:txBody>
      </p:sp>
    </p:spTree>
    <p:extLst>
      <p:ext uri="{BB962C8B-B14F-4D97-AF65-F5344CB8AC3E}">
        <p14:creationId xmlns:p14="http://schemas.microsoft.com/office/powerpoint/2010/main" val="1593822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No es cualquier día, </a:t>
            </a:r>
          </a:p>
          <a:p>
            <a:r>
              <a:rPr lang="es-MX" dirty="0">
                <a:solidFill>
                  <a:srgbClr val="002060"/>
                </a:solidFill>
                <a:latin typeface="Arial Black" panose="020B0A04020102020204" pitchFamily="34" charset="0"/>
                <a:cs typeface="Aharoni" panose="02010803020104030203" pitchFamily="2" charset="-79"/>
              </a:rPr>
              <a:t>                            ¡es tu cumpleaños!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pic>
        <p:nvPicPr>
          <p:cNvPr id="9" name="Picture 8">
            <a:extLst>
              <a:ext uri="{FF2B5EF4-FFF2-40B4-BE49-F238E27FC236}">
                <a16:creationId xmlns:a16="http://schemas.microsoft.com/office/drawing/2014/main" id="{5A405429-372C-46AD-8A4C-C5D435ED3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367" y="1733709"/>
            <a:ext cx="2378177" cy="3311624"/>
          </a:xfrm>
          <a:prstGeom prst="rect">
            <a:avLst/>
          </a:prstGeom>
        </p:spPr>
      </p:pic>
      <p:pic>
        <p:nvPicPr>
          <p:cNvPr id="14" name="Picture 13">
            <a:extLst>
              <a:ext uri="{FF2B5EF4-FFF2-40B4-BE49-F238E27FC236}">
                <a16:creationId xmlns:a16="http://schemas.microsoft.com/office/drawing/2014/main" id="{5BB64D32-AAB7-4250-9DF5-A7DE0AE53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16" y="4105169"/>
            <a:ext cx="4018936" cy="3548885"/>
          </a:xfrm>
          <a:prstGeom prst="rect">
            <a:avLst/>
          </a:prstGeom>
        </p:spPr>
      </p:pic>
      <p:sp>
        <p:nvSpPr>
          <p:cNvPr id="15" name="TextBox 14">
            <a:extLst>
              <a:ext uri="{FF2B5EF4-FFF2-40B4-BE49-F238E27FC236}">
                <a16:creationId xmlns:a16="http://schemas.microsoft.com/office/drawing/2014/main" id="{2FC7173D-6B60-458F-A174-E39EA848AEF3}"/>
              </a:ext>
            </a:extLst>
          </p:cNvPr>
          <p:cNvSpPr txBox="1"/>
          <p:nvPr/>
        </p:nvSpPr>
        <p:spPr>
          <a:xfrm>
            <a:off x="115216" y="1733708"/>
            <a:ext cx="4018936"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compañerismo y trabajo en equipo son valores de los que Carga Express fomenta. Las reuniones para celebrar los cumpleaños de nuestros compañeros ha sido siempre bienvenida, permitiendo la libre creatividad y organización de sus colaboradores.</a:t>
            </a:r>
          </a:p>
        </p:txBody>
      </p:sp>
      <p:sp>
        <p:nvSpPr>
          <p:cNvPr id="16" name="TextBox 15">
            <a:extLst>
              <a:ext uri="{FF2B5EF4-FFF2-40B4-BE49-F238E27FC236}">
                <a16:creationId xmlns:a16="http://schemas.microsoft.com/office/drawing/2014/main" id="{B9873625-BA57-48AE-95CF-26B6EF08BC2F}"/>
              </a:ext>
            </a:extLst>
          </p:cNvPr>
          <p:cNvSpPr txBox="1"/>
          <p:nvPr/>
        </p:nvSpPr>
        <p:spPr>
          <a:xfrm>
            <a:off x="4134152" y="5195532"/>
            <a:ext cx="2493392" cy="2585323"/>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Cada mes sin excepción cada sucursal organiza sus celebraciones de cumpleaños y entregando un presente a sus distinguidos celebrados.</a:t>
            </a:r>
          </a:p>
        </p:txBody>
      </p:sp>
      <p:sp>
        <p:nvSpPr>
          <p:cNvPr id="17" name="TextBox 16">
            <a:extLst>
              <a:ext uri="{FF2B5EF4-FFF2-40B4-BE49-F238E27FC236}">
                <a16:creationId xmlns:a16="http://schemas.microsoft.com/office/drawing/2014/main" id="{F867FCCE-91C0-4141-AA1C-E1CA8D6E0070}"/>
              </a:ext>
            </a:extLst>
          </p:cNvPr>
          <p:cNvSpPr txBox="1"/>
          <p:nvPr/>
        </p:nvSpPr>
        <p:spPr>
          <a:xfrm>
            <a:off x="115216" y="7780855"/>
            <a:ext cx="6512328" cy="646331"/>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inversión de este año se contempla alrededor de los $139,786.7 </a:t>
            </a:r>
          </a:p>
        </p:txBody>
      </p:sp>
      <p:sp>
        <p:nvSpPr>
          <p:cNvPr id="18" name="TextBox 17">
            <a:extLst>
              <a:ext uri="{FF2B5EF4-FFF2-40B4-BE49-F238E27FC236}">
                <a16:creationId xmlns:a16="http://schemas.microsoft.com/office/drawing/2014/main" id="{89C57464-06F1-4DD9-9F11-3B4DA0E2D885}"/>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51359AB5-011E-4454-AEE5-31848F570602}"/>
              </a:ext>
            </a:extLst>
          </p:cNvPr>
          <p:cNvSpPr>
            <a:spLocks noGrp="1"/>
          </p:cNvSpPr>
          <p:nvPr>
            <p:ph type="sldNum" sz="quarter" idx="12"/>
          </p:nvPr>
        </p:nvSpPr>
        <p:spPr/>
        <p:txBody>
          <a:bodyPr/>
          <a:lstStyle/>
          <a:p>
            <a:fld id="{D039CB29-7847-40D7-8A43-28BBEF9CF432}" type="slidenum">
              <a:rPr lang="es-MX" smtClean="0"/>
              <a:t>45</a:t>
            </a:fld>
            <a:endParaRPr lang="es-MX"/>
          </a:p>
        </p:txBody>
      </p:sp>
    </p:spTree>
    <p:extLst>
      <p:ext uri="{BB962C8B-B14F-4D97-AF65-F5344CB8AC3E}">
        <p14:creationId xmlns:p14="http://schemas.microsoft.com/office/powerpoint/2010/main" val="2713976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Celebrando el día del niño.</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30 de abril del 2022</a:t>
            </a:r>
          </a:p>
        </p:txBody>
      </p:sp>
      <p:pic>
        <p:nvPicPr>
          <p:cNvPr id="6" name="Picture 5">
            <a:extLst>
              <a:ext uri="{FF2B5EF4-FFF2-40B4-BE49-F238E27FC236}">
                <a16:creationId xmlns:a16="http://schemas.microsoft.com/office/drawing/2014/main" id="{E25539C7-3F03-405F-8609-B4B9D3AEE74B}"/>
              </a:ext>
            </a:extLst>
          </p:cNvPr>
          <p:cNvPicPr>
            <a:picLocks noChangeAspect="1"/>
          </p:cNvPicPr>
          <p:nvPr/>
        </p:nvPicPr>
        <p:blipFill rotWithShape="1">
          <a:blip r:embed="rId4">
            <a:extLst>
              <a:ext uri="{28A0092B-C50C-407E-A947-70E740481C1C}">
                <a14:useLocalDpi xmlns:a14="http://schemas.microsoft.com/office/drawing/2010/main" val="0"/>
              </a:ext>
            </a:extLst>
          </a:blip>
          <a:srcRect l="19281" b="33943"/>
          <a:stretch/>
        </p:blipFill>
        <p:spPr>
          <a:xfrm>
            <a:off x="230456" y="6952465"/>
            <a:ext cx="4489027" cy="1821442"/>
          </a:xfrm>
          <a:prstGeom prst="rect">
            <a:avLst/>
          </a:prstGeom>
        </p:spPr>
      </p:pic>
      <p:pic>
        <p:nvPicPr>
          <p:cNvPr id="11" name="Picture 10">
            <a:extLst>
              <a:ext uri="{FF2B5EF4-FFF2-40B4-BE49-F238E27FC236}">
                <a16:creationId xmlns:a16="http://schemas.microsoft.com/office/drawing/2014/main" id="{13781685-5B32-40C4-9B74-D97A95D89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416" y="6960732"/>
            <a:ext cx="1791128" cy="1813175"/>
          </a:xfrm>
          <a:prstGeom prst="rect">
            <a:avLst/>
          </a:prstGeom>
        </p:spPr>
      </p:pic>
      <p:pic>
        <p:nvPicPr>
          <p:cNvPr id="14" name="Picture 13">
            <a:extLst>
              <a:ext uri="{FF2B5EF4-FFF2-40B4-BE49-F238E27FC236}">
                <a16:creationId xmlns:a16="http://schemas.microsoft.com/office/drawing/2014/main" id="{7EBB76D7-A8AF-4DBD-B091-CD772324047A}"/>
              </a:ext>
            </a:extLst>
          </p:cNvPr>
          <p:cNvPicPr>
            <a:picLocks noChangeAspect="1"/>
          </p:cNvPicPr>
          <p:nvPr/>
        </p:nvPicPr>
        <p:blipFill rotWithShape="1">
          <a:blip r:embed="rId6">
            <a:extLst>
              <a:ext uri="{28A0092B-C50C-407E-A947-70E740481C1C}">
                <a14:useLocalDpi xmlns:a14="http://schemas.microsoft.com/office/drawing/2010/main" val="0"/>
              </a:ext>
            </a:extLst>
          </a:blip>
          <a:srcRect b="31451"/>
          <a:stretch/>
        </p:blipFill>
        <p:spPr>
          <a:xfrm>
            <a:off x="3672336" y="5171410"/>
            <a:ext cx="2792963" cy="1610524"/>
          </a:xfrm>
          <a:prstGeom prst="rect">
            <a:avLst/>
          </a:prstGeom>
        </p:spPr>
      </p:pic>
      <p:pic>
        <p:nvPicPr>
          <p:cNvPr id="16" name="Picture 15">
            <a:extLst>
              <a:ext uri="{FF2B5EF4-FFF2-40B4-BE49-F238E27FC236}">
                <a16:creationId xmlns:a16="http://schemas.microsoft.com/office/drawing/2014/main" id="{7380DBA9-4C99-4D27-A8B9-31C126DDE31A}"/>
              </a:ext>
            </a:extLst>
          </p:cNvPr>
          <p:cNvPicPr>
            <a:picLocks noChangeAspect="1"/>
          </p:cNvPicPr>
          <p:nvPr/>
        </p:nvPicPr>
        <p:blipFill rotWithShape="1">
          <a:blip r:embed="rId7"/>
          <a:srcRect l="11478" r="11479"/>
          <a:stretch/>
        </p:blipFill>
        <p:spPr>
          <a:xfrm>
            <a:off x="68211" y="5171409"/>
            <a:ext cx="3467191" cy="1610523"/>
          </a:xfrm>
          <a:prstGeom prst="rect">
            <a:avLst/>
          </a:prstGeom>
        </p:spPr>
      </p:pic>
      <p:sp>
        <p:nvSpPr>
          <p:cNvPr id="17" name="TextBox 16">
            <a:extLst>
              <a:ext uri="{FF2B5EF4-FFF2-40B4-BE49-F238E27FC236}">
                <a16:creationId xmlns:a16="http://schemas.microsoft.com/office/drawing/2014/main" id="{436A9684-65FB-4C22-85FF-F8C265FD5FE3}"/>
              </a:ext>
            </a:extLst>
          </p:cNvPr>
          <p:cNvSpPr txBox="1"/>
          <p:nvPr/>
        </p:nvSpPr>
        <p:spPr>
          <a:xfrm>
            <a:off x="68211" y="1478091"/>
            <a:ext cx="6633074" cy="369331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convivencia de cada una de las familias que integran Carga Express es un tema que nunca ha dejado de lado. La familia es uno de los tantos pilares que dan sentido y fortaleza a nuestras vidas.</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Este año Carga Express organiza un convivió en sus instalaciones para celebrar a los consentidos de nuestro hogar, con una inversión de </a:t>
            </a:r>
            <a:r>
              <a:rPr lang="es-MX" b="1" dirty="0">
                <a:latin typeface="Arial" panose="020B0604020202020204" pitchFamily="34" charset="0"/>
                <a:cs typeface="Arial" panose="020B0604020202020204" pitchFamily="34" charset="0"/>
              </a:rPr>
              <a:t>$150,000. </a:t>
            </a:r>
          </a:p>
          <a:p>
            <a:pPr algn="just"/>
            <a:endParaRPr lang="es-MX" b="1"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Este año contamos con al menos 33 participantes de un concurso organizado por la empresa, pero la participación fue más allá de eso, con un aforo al menos de 600 personas entre cada sucursal.</a:t>
            </a:r>
          </a:p>
        </p:txBody>
      </p:sp>
      <p:sp>
        <p:nvSpPr>
          <p:cNvPr id="18" name="TextBox 17">
            <a:extLst>
              <a:ext uri="{FF2B5EF4-FFF2-40B4-BE49-F238E27FC236}">
                <a16:creationId xmlns:a16="http://schemas.microsoft.com/office/drawing/2014/main" id="{E4FA7719-3713-4D8F-B25F-0489C267DBE1}"/>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A7B9FB0A-B5FA-4552-9D22-A50F8489B6EA}"/>
              </a:ext>
            </a:extLst>
          </p:cNvPr>
          <p:cNvSpPr>
            <a:spLocks noGrp="1"/>
          </p:cNvSpPr>
          <p:nvPr>
            <p:ph type="sldNum" sz="quarter" idx="12"/>
          </p:nvPr>
        </p:nvSpPr>
        <p:spPr/>
        <p:txBody>
          <a:bodyPr/>
          <a:lstStyle/>
          <a:p>
            <a:fld id="{D039CB29-7847-40D7-8A43-28BBEF9CF432}" type="slidenum">
              <a:rPr lang="es-MX" smtClean="0"/>
              <a:t>46</a:t>
            </a:fld>
            <a:endParaRPr lang="es-MX"/>
          </a:p>
        </p:txBody>
      </p:sp>
    </p:spTree>
    <p:extLst>
      <p:ext uri="{BB962C8B-B14F-4D97-AF65-F5344CB8AC3E}">
        <p14:creationId xmlns:p14="http://schemas.microsoft.com/office/powerpoint/2010/main" val="1953100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923330"/>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Miércoles de </a:t>
            </a:r>
          </a:p>
          <a:p>
            <a:r>
              <a:rPr lang="es-MX" dirty="0">
                <a:solidFill>
                  <a:srgbClr val="002060"/>
                </a:solidFill>
                <a:latin typeface="Arial Black" panose="020B0A04020102020204" pitchFamily="34" charset="0"/>
                <a:cs typeface="Aharoni" panose="02010803020104030203" pitchFamily="2" charset="-79"/>
              </a:rPr>
              <a:t>                     día saludable.</a:t>
            </a:r>
          </a:p>
          <a:p>
            <a:endParaRPr lang="es-MX" dirty="0">
              <a:solidFill>
                <a:srgbClr val="002060"/>
              </a:solidFill>
              <a:latin typeface="Arial Black" panose="020B0A04020102020204" pitchFamily="34" charset="0"/>
              <a:cs typeface="Aharoni" panose="02010803020104030203" pitchFamily="2" charset="-79"/>
            </a:endParaRP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pic>
        <p:nvPicPr>
          <p:cNvPr id="9" name="Picture 8">
            <a:extLst>
              <a:ext uri="{FF2B5EF4-FFF2-40B4-BE49-F238E27FC236}">
                <a16:creationId xmlns:a16="http://schemas.microsoft.com/office/drawing/2014/main" id="{3A1C5D8A-97DB-4495-B937-AFEAA4157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34" y="4905169"/>
            <a:ext cx="2684207" cy="3661497"/>
          </a:xfrm>
          <a:prstGeom prst="rect">
            <a:avLst/>
          </a:prstGeom>
        </p:spPr>
      </p:pic>
      <p:pic>
        <p:nvPicPr>
          <p:cNvPr id="13" name="Picture 12">
            <a:extLst>
              <a:ext uri="{FF2B5EF4-FFF2-40B4-BE49-F238E27FC236}">
                <a16:creationId xmlns:a16="http://schemas.microsoft.com/office/drawing/2014/main" id="{47F0DAB0-4E11-4FD2-8AEC-CCE628E7F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928" y="4905169"/>
            <a:ext cx="3692615" cy="3661497"/>
          </a:xfrm>
          <a:prstGeom prst="rect">
            <a:avLst/>
          </a:prstGeom>
        </p:spPr>
      </p:pic>
      <p:sp>
        <p:nvSpPr>
          <p:cNvPr id="17" name="TextBox 16">
            <a:extLst>
              <a:ext uri="{FF2B5EF4-FFF2-40B4-BE49-F238E27FC236}">
                <a16:creationId xmlns:a16="http://schemas.microsoft.com/office/drawing/2014/main" id="{7FE9A05C-500E-4DF7-8C38-D1747AEC662C}"/>
              </a:ext>
            </a:extLst>
          </p:cNvPr>
          <p:cNvSpPr txBox="1"/>
          <p:nvPr/>
        </p:nvSpPr>
        <p:spPr>
          <a:xfrm>
            <a:off x="23978" y="1741438"/>
            <a:ext cx="6633074" cy="3139321"/>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convivencia de cada una de las familias que integran Carga Express es un tema que nunca ha dejado de lado. La familia es uno de los tantos pilares que dan sentido y fortaleza a nuestras vidas.</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Este año Carga Express organiza un convivió en sus instalaciones para celebrar a los consentidos de nuestro hogar, con una inversión de </a:t>
            </a:r>
            <a:r>
              <a:rPr lang="es-MX" b="1" dirty="0">
                <a:latin typeface="Arial" panose="020B0604020202020204" pitchFamily="34" charset="0"/>
                <a:cs typeface="Arial" panose="020B0604020202020204" pitchFamily="34" charset="0"/>
              </a:rPr>
              <a:t>$150,000 anuales.</a:t>
            </a:r>
          </a:p>
          <a:p>
            <a:pPr algn="just"/>
            <a:endParaRPr lang="es-MX" b="1"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Operadores foráneos, locales, administrativos todos celebran con gusto este día especial que se repite cada semana. </a:t>
            </a:r>
          </a:p>
        </p:txBody>
      </p:sp>
      <p:sp>
        <p:nvSpPr>
          <p:cNvPr id="18" name="TextBox 17">
            <a:extLst>
              <a:ext uri="{FF2B5EF4-FFF2-40B4-BE49-F238E27FC236}">
                <a16:creationId xmlns:a16="http://schemas.microsoft.com/office/drawing/2014/main" id="{088F8D9A-688C-4646-8364-FCD14645B929}"/>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29607E71-3B9D-4BC1-8E49-E68B3D990266}"/>
              </a:ext>
            </a:extLst>
          </p:cNvPr>
          <p:cNvSpPr>
            <a:spLocks noGrp="1"/>
          </p:cNvSpPr>
          <p:nvPr>
            <p:ph type="sldNum" sz="quarter" idx="12"/>
          </p:nvPr>
        </p:nvSpPr>
        <p:spPr/>
        <p:txBody>
          <a:bodyPr/>
          <a:lstStyle/>
          <a:p>
            <a:fld id="{D039CB29-7847-40D7-8A43-28BBEF9CF432}" type="slidenum">
              <a:rPr lang="es-MX" smtClean="0"/>
              <a:t>47</a:t>
            </a:fld>
            <a:endParaRPr lang="es-MX"/>
          </a:p>
        </p:txBody>
      </p:sp>
    </p:spTree>
    <p:extLst>
      <p:ext uri="{BB962C8B-B14F-4D97-AF65-F5344CB8AC3E}">
        <p14:creationId xmlns:p14="http://schemas.microsoft.com/office/powerpoint/2010/main" val="1669678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801635"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Es momento de reconocer </a:t>
            </a:r>
          </a:p>
          <a:p>
            <a:r>
              <a:rPr lang="es-MX" dirty="0">
                <a:solidFill>
                  <a:srgbClr val="002060"/>
                </a:solidFill>
                <a:latin typeface="Arial Black" panose="020B0A04020102020204" pitchFamily="34" charset="0"/>
                <a:cs typeface="Aharoni" panose="02010803020104030203" pitchFamily="2" charset="-79"/>
              </a:rPr>
              <a:t>                           a nuestros profesionistas.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todo 2022</a:t>
            </a:r>
          </a:p>
        </p:txBody>
      </p:sp>
      <p:pic>
        <p:nvPicPr>
          <p:cNvPr id="10" name="Picture 9">
            <a:extLst>
              <a:ext uri="{FF2B5EF4-FFF2-40B4-BE49-F238E27FC236}">
                <a16:creationId xmlns:a16="http://schemas.microsoft.com/office/drawing/2014/main" id="{5F88E070-E689-41AE-B2CA-9F0C4598F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331" y="4336026"/>
            <a:ext cx="2999441" cy="4479598"/>
          </a:xfrm>
          <a:prstGeom prst="rect">
            <a:avLst/>
          </a:prstGeom>
        </p:spPr>
      </p:pic>
      <p:pic>
        <p:nvPicPr>
          <p:cNvPr id="6" name="Picture 5">
            <a:extLst>
              <a:ext uri="{FF2B5EF4-FFF2-40B4-BE49-F238E27FC236}">
                <a16:creationId xmlns:a16="http://schemas.microsoft.com/office/drawing/2014/main" id="{29DBFDD9-64BA-4141-905F-3343D1C5E786}"/>
              </a:ext>
            </a:extLst>
          </p:cNvPr>
          <p:cNvPicPr>
            <a:picLocks noChangeAspect="1"/>
          </p:cNvPicPr>
          <p:nvPr/>
        </p:nvPicPr>
        <p:blipFill rotWithShape="1">
          <a:blip r:embed="rId5">
            <a:extLst>
              <a:ext uri="{28A0092B-C50C-407E-A947-70E740481C1C}">
                <a14:useLocalDpi xmlns:a14="http://schemas.microsoft.com/office/drawing/2010/main" val="0"/>
              </a:ext>
            </a:extLst>
          </a:blip>
          <a:srcRect b="13433"/>
          <a:stretch/>
        </p:blipFill>
        <p:spPr>
          <a:xfrm>
            <a:off x="0" y="4336026"/>
            <a:ext cx="3628103" cy="4479598"/>
          </a:xfrm>
          <a:prstGeom prst="rect">
            <a:avLst/>
          </a:prstGeom>
        </p:spPr>
      </p:pic>
      <p:sp>
        <p:nvSpPr>
          <p:cNvPr id="14" name="TextBox 13">
            <a:extLst>
              <a:ext uri="{FF2B5EF4-FFF2-40B4-BE49-F238E27FC236}">
                <a16:creationId xmlns:a16="http://schemas.microsoft.com/office/drawing/2014/main" id="{EEC87C3A-614E-4EDE-9569-70B16FD5AF95}"/>
              </a:ext>
            </a:extLst>
          </p:cNvPr>
          <p:cNvSpPr txBox="1"/>
          <p:nvPr/>
        </p:nvSpPr>
        <p:spPr>
          <a:xfrm>
            <a:off x="23978" y="1888921"/>
            <a:ext cx="6633074"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Administradores, choferes/operadores, contadores, ingenieros, programadores, mecánicos, enfermeras, psicólogos, y hasta educadores.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¡Tu profesión es de alto valor sea cual sea!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Y tú, ¿sabes cuál es la profesión de tu compañero? Es hora de tomarnos un momento para conocernos mejor. </a:t>
            </a:r>
          </a:p>
        </p:txBody>
      </p:sp>
      <p:sp>
        <p:nvSpPr>
          <p:cNvPr id="15" name="TextBox 14">
            <a:extLst>
              <a:ext uri="{FF2B5EF4-FFF2-40B4-BE49-F238E27FC236}">
                <a16:creationId xmlns:a16="http://schemas.microsoft.com/office/drawing/2014/main" id="{8BE418CB-4ABC-425C-AF1D-319783449279}"/>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29B16D53-1F73-4A81-AB15-3F31E4F05D18}"/>
              </a:ext>
            </a:extLst>
          </p:cNvPr>
          <p:cNvSpPr>
            <a:spLocks noGrp="1"/>
          </p:cNvSpPr>
          <p:nvPr>
            <p:ph type="sldNum" sz="quarter" idx="12"/>
          </p:nvPr>
        </p:nvSpPr>
        <p:spPr/>
        <p:txBody>
          <a:bodyPr/>
          <a:lstStyle/>
          <a:p>
            <a:fld id="{D039CB29-7847-40D7-8A43-28BBEF9CF432}" type="slidenum">
              <a:rPr lang="es-MX" smtClean="0"/>
              <a:t>48</a:t>
            </a:fld>
            <a:endParaRPr lang="es-MX"/>
          </a:p>
        </p:txBody>
      </p:sp>
    </p:spTree>
    <p:extLst>
      <p:ext uri="{BB962C8B-B14F-4D97-AF65-F5344CB8AC3E}">
        <p14:creationId xmlns:p14="http://schemas.microsoft.com/office/powerpoint/2010/main" val="298610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7" y="937178"/>
            <a:ext cx="4253055"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Te invitamos a conocer nuestro departamento y sus procesos.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28 de mayo del 2022</a:t>
            </a:r>
          </a:p>
        </p:txBody>
      </p:sp>
      <p:pic>
        <p:nvPicPr>
          <p:cNvPr id="6" name="Picture 5">
            <a:extLst>
              <a:ext uri="{FF2B5EF4-FFF2-40B4-BE49-F238E27FC236}">
                <a16:creationId xmlns:a16="http://schemas.microsoft.com/office/drawing/2014/main" id="{B3891809-72FD-4535-B221-1D66E962D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1144" y="4383040"/>
            <a:ext cx="2919132" cy="4286864"/>
          </a:xfrm>
          <a:prstGeom prst="rect">
            <a:avLst/>
          </a:prstGeom>
        </p:spPr>
      </p:pic>
      <p:pic>
        <p:nvPicPr>
          <p:cNvPr id="11" name="Picture 10">
            <a:extLst>
              <a:ext uri="{FF2B5EF4-FFF2-40B4-BE49-F238E27FC236}">
                <a16:creationId xmlns:a16="http://schemas.microsoft.com/office/drawing/2014/main" id="{1F88876B-F3A7-41AF-8BB7-5A83B3620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7" y="4383040"/>
            <a:ext cx="3719755" cy="4286864"/>
          </a:xfrm>
          <a:prstGeom prst="rect">
            <a:avLst/>
          </a:prstGeom>
        </p:spPr>
      </p:pic>
      <p:sp>
        <p:nvSpPr>
          <p:cNvPr id="14" name="TextBox 13">
            <a:extLst>
              <a:ext uri="{FF2B5EF4-FFF2-40B4-BE49-F238E27FC236}">
                <a16:creationId xmlns:a16="http://schemas.microsoft.com/office/drawing/2014/main" id="{5AEF2679-149F-49F3-8952-D66B696BF348}"/>
              </a:ext>
            </a:extLst>
          </p:cNvPr>
          <p:cNvSpPr txBox="1"/>
          <p:nvPr/>
        </p:nvSpPr>
        <p:spPr>
          <a:xfrm>
            <a:off x="23978" y="1770937"/>
            <a:ext cx="6736298"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Aunque cada nuevo ingreso pasa por un proceso de inducción a la empresa y capacitación a su puesto, puede quedar mucho por aprender de una empresa tan grande y llena de operación. </a:t>
            </a:r>
          </a:p>
          <a:p>
            <a:pPr algn="just"/>
            <a:r>
              <a:rPr lang="es-MX" dirty="0">
                <a:latin typeface="Arial" panose="020B0604020202020204" pitchFamily="34" charset="0"/>
                <a:cs typeface="Arial" panose="020B0604020202020204" pitchFamily="34" charset="0"/>
              </a:rPr>
              <a:t>A fin de conocer los procesos, fomentar el aprendizaje  y compañerismo, el departamento de Planeación y Logística invita a sus compañeros de distintas áreas a conocer sus funciones por medio de una junta presencial. Estando el departamento conformado por 17 colaboradores.</a:t>
            </a:r>
          </a:p>
        </p:txBody>
      </p:sp>
      <p:sp>
        <p:nvSpPr>
          <p:cNvPr id="15" name="TextBox 14">
            <a:extLst>
              <a:ext uri="{FF2B5EF4-FFF2-40B4-BE49-F238E27FC236}">
                <a16:creationId xmlns:a16="http://schemas.microsoft.com/office/drawing/2014/main" id="{502B81F8-DBCD-4845-8CE1-B1D781CA9EE5}"/>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77276496-0736-481E-92A9-66A587028E35}"/>
              </a:ext>
            </a:extLst>
          </p:cNvPr>
          <p:cNvSpPr>
            <a:spLocks noGrp="1"/>
          </p:cNvSpPr>
          <p:nvPr>
            <p:ph type="sldNum" sz="quarter" idx="12"/>
          </p:nvPr>
        </p:nvSpPr>
        <p:spPr/>
        <p:txBody>
          <a:bodyPr/>
          <a:lstStyle/>
          <a:p>
            <a:fld id="{D039CB29-7847-40D7-8A43-28BBEF9CF432}" type="slidenum">
              <a:rPr lang="es-MX" smtClean="0"/>
              <a:t>49</a:t>
            </a:fld>
            <a:endParaRPr lang="es-MX"/>
          </a:p>
        </p:txBody>
      </p:sp>
    </p:spTree>
    <p:extLst>
      <p:ext uri="{BB962C8B-B14F-4D97-AF65-F5344CB8AC3E}">
        <p14:creationId xmlns:p14="http://schemas.microsoft.com/office/powerpoint/2010/main" val="380193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13" name="TextBox 12">
            <a:extLst>
              <a:ext uri="{FF2B5EF4-FFF2-40B4-BE49-F238E27FC236}">
                <a16:creationId xmlns:a16="http://schemas.microsoft.com/office/drawing/2014/main" id="{A88B9412-DF74-44BD-A81D-29E72EB2DDB8}"/>
              </a:ext>
            </a:extLst>
          </p:cNvPr>
          <p:cNvSpPr txBox="1"/>
          <p:nvPr/>
        </p:nvSpPr>
        <p:spPr>
          <a:xfrm>
            <a:off x="1276538" y="38072"/>
            <a:ext cx="5351005" cy="707886"/>
          </a:xfrm>
          <a:prstGeom prst="rect">
            <a:avLst/>
          </a:prstGeom>
          <a:noFill/>
        </p:spPr>
        <p:txBody>
          <a:bodyPr wrap="square" rtlCol="0">
            <a:spAutoFit/>
          </a:bodyPr>
          <a:lstStyle/>
          <a:p>
            <a:pPr algn="r"/>
            <a:r>
              <a:rPr lang="es-MX" sz="4000" dirty="0">
                <a:solidFill>
                  <a:schemeClr val="bg1"/>
                </a:solidFill>
                <a:latin typeface="Arial Black" panose="020B0A04020102020204" pitchFamily="34" charset="0"/>
                <a:cs typeface="Aharoni" panose="02010803020104030203" pitchFamily="2" charset="-79"/>
              </a:rPr>
              <a:t>MISION Y VISIÓN</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5</a:t>
            </a:fld>
            <a:endParaRPr lang="es-MX"/>
          </a:p>
        </p:txBody>
      </p:sp>
      <p:sp>
        <p:nvSpPr>
          <p:cNvPr id="9" name="CuadroTexto 2">
            <a:extLst>
              <a:ext uri="{FF2B5EF4-FFF2-40B4-BE49-F238E27FC236}">
                <a16:creationId xmlns:a16="http://schemas.microsoft.com/office/drawing/2014/main" id="{31DE818C-ADF7-4261-B293-0B25EF3085E0}"/>
              </a:ext>
            </a:extLst>
          </p:cNvPr>
          <p:cNvSpPr txBox="1"/>
          <p:nvPr/>
        </p:nvSpPr>
        <p:spPr>
          <a:xfrm>
            <a:off x="398690" y="1583194"/>
            <a:ext cx="4484318" cy="2954655"/>
          </a:xfrm>
          <a:prstGeom prst="rect">
            <a:avLst/>
          </a:prstGeom>
          <a:noFill/>
          <a:ln>
            <a:solidFill>
              <a:srgbClr val="0070C0"/>
            </a:solidFill>
          </a:ln>
          <a:effectLst>
            <a:glow rad="101600">
              <a:srgbClr val="002060">
                <a:alpha val="60000"/>
              </a:srgbClr>
            </a:glow>
          </a:effectLst>
        </p:spPr>
        <p:txBody>
          <a:bodyPr wrap="square" rtlCol="0">
            <a:spAutoFit/>
          </a:bodyPr>
          <a:lstStyle/>
          <a:p>
            <a:pPr algn="ctr"/>
            <a:r>
              <a:rPr lang="es-MX" sz="2400" b="1" dirty="0"/>
              <a:t>MISION</a:t>
            </a:r>
          </a:p>
          <a:p>
            <a:pPr algn="just"/>
            <a:r>
              <a:rPr lang="es-MX" b="1" dirty="0"/>
              <a:t>Somos una empresa de transporte de carga nacional e internacional socialmente responsable, enfocada a satisfacer las necesidades de nuestros clientes a través de la mejora continua, con soluciones logísticas, eficientes, a tiempo y seguras, respaldadas por el uso de la tecnología y la amplia experiencia del Capital Humano.</a:t>
            </a:r>
          </a:p>
          <a:p>
            <a:endParaRPr lang="en-US" dirty="0"/>
          </a:p>
        </p:txBody>
      </p:sp>
      <p:sp>
        <p:nvSpPr>
          <p:cNvPr id="10" name="CuadroTexto 7">
            <a:extLst>
              <a:ext uri="{FF2B5EF4-FFF2-40B4-BE49-F238E27FC236}">
                <a16:creationId xmlns:a16="http://schemas.microsoft.com/office/drawing/2014/main" id="{B6A6C27D-1C76-440D-8CF7-32F6190F5F50}"/>
              </a:ext>
            </a:extLst>
          </p:cNvPr>
          <p:cNvSpPr txBox="1"/>
          <p:nvPr/>
        </p:nvSpPr>
        <p:spPr>
          <a:xfrm>
            <a:off x="1899797" y="4898689"/>
            <a:ext cx="4679620" cy="2739211"/>
          </a:xfrm>
          <a:prstGeom prst="rect">
            <a:avLst/>
          </a:prstGeom>
          <a:noFill/>
          <a:ln>
            <a:solidFill>
              <a:srgbClr val="0070C0"/>
            </a:solidFill>
          </a:ln>
          <a:effectLst>
            <a:glow rad="101600">
              <a:srgbClr val="002060">
                <a:alpha val="60000"/>
              </a:srgbClr>
            </a:glow>
          </a:effectLst>
        </p:spPr>
        <p:txBody>
          <a:bodyPr wrap="square" rtlCol="0">
            <a:spAutoFit/>
          </a:bodyPr>
          <a:lstStyle>
            <a:defPPr>
              <a:defRPr lang="en-US"/>
            </a:defPPr>
            <a:lvl1pPr algn="ctr">
              <a:defRPr b="1"/>
            </a:lvl1pPr>
          </a:lstStyle>
          <a:p>
            <a:r>
              <a:rPr lang="es-MX" sz="2800" dirty="0"/>
              <a:t>VISIÓN</a:t>
            </a:r>
          </a:p>
          <a:p>
            <a:endParaRPr lang="es-MX" dirty="0"/>
          </a:p>
          <a:p>
            <a:r>
              <a:rPr lang="es-MX" dirty="0"/>
              <a:t>“Ser empresa líder en el Mercado nacional e internacional de transporte de carga, buscando la excelencia y rentabilidad a través de la mejora continua e innovación de la tecnología, sustentabilidad y capital humano.”</a:t>
            </a:r>
          </a:p>
          <a:p>
            <a:endParaRPr lang="es-MX" dirty="0"/>
          </a:p>
          <a:p>
            <a:endParaRPr lang="en-US" dirty="0"/>
          </a:p>
        </p:txBody>
      </p:sp>
    </p:spTree>
    <p:extLst>
      <p:ext uri="{BB962C8B-B14F-4D97-AF65-F5344CB8AC3E}">
        <p14:creationId xmlns:p14="http://schemas.microsoft.com/office/powerpoint/2010/main" val="117199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7" y="937178"/>
            <a:ext cx="4857739"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¿Quién esta detrás del</a:t>
            </a:r>
          </a:p>
          <a:p>
            <a:r>
              <a:rPr lang="es-MX" dirty="0">
                <a:solidFill>
                  <a:srgbClr val="002060"/>
                </a:solidFill>
                <a:latin typeface="Arial Black" panose="020B0A04020102020204" pitchFamily="34" charset="0"/>
                <a:cs typeface="Aharoni" panose="02010803020104030203" pitchFamily="2" charset="-79"/>
              </a:rPr>
              <a:t>                  éxito de Carga Express?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27 Mayo del 2022</a:t>
            </a:r>
          </a:p>
        </p:txBody>
      </p:sp>
      <p:pic>
        <p:nvPicPr>
          <p:cNvPr id="9" name="Picture 8">
            <a:extLst>
              <a:ext uri="{FF2B5EF4-FFF2-40B4-BE49-F238E27FC236}">
                <a16:creationId xmlns:a16="http://schemas.microsoft.com/office/drawing/2014/main" id="{87CA04B9-7129-4E4C-B333-F911204F5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35" y="6318079"/>
            <a:ext cx="6607278" cy="2354249"/>
          </a:xfrm>
          <a:prstGeom prst="rect">
            <a:avLst/>
          </a:prstGeom>
        </p:spPr>
      </p:pic>
      <p:pic>
        <p:nvPicPr>
          <p:cNvPr id="13" name="Picture 12">
            <a:extLst>
              <a:ext uri="{FF2B5EF4-FFF2-40B4-BE49-F238E27FC236}">
                <a16:creationId xmlns:a16="http://schemas.microsoft.com/office/drawing/2014/main" id="{191D7855-C6B1-4BCC-A2F0-8361C15E8A5C}"/>
              </a:ext>
            </a:extLst>
          </p:cNvPr>
          <p:cNvPicPr>
            <a:picLocks noChangeAspect="1"/>
          </p:cNvPicPr>
          <p:nvPr/>
        </p:nvPicPr>
        <p:blipFill rotWithShape="1">
          <a:blip r:embed="rId5">
            <a:extLst>
              <a:ext uri="{28A0092B-C50C-407E-A947-70E740481C1C}">
                <a14:useLocalDpi xmlns:a14="http://schemas.microsoft.com/office/drawing/2010/main" val="0"/>
              </a:ext>
            </a:extLst>
          </a:blip>
          <a:srcRect l="57419" t="3548"/>
          <a:stretch/>
        </p:blipFill>
        <p:spPr>
          <a:xfrm>
            <a:off x="4321277" y="1716242"/>
            <a:ext cx="2418736" cy="3696415"/>
          </a:xfrm>
          <a:prstGeom prst="rect">
            <a:avLst/>
          </a:prstGeom>
        </p:spPr>
      </p:pic>
      <p:sp>
        <p:nvSpPr>
          <p:cNvPr id="19" name="TextBox 18">
            <a:extLst>
              <a:ext uri="{FF2B5EF4-FFF2-40B4-BE49-F238E27FC236}">
                <a16:creationId xmlns:a16="http://schemas.microsoft.com/office/drawing/2014/main" id="{6BA4DA5E-7C1D-4076-A3FB-B19DC41A95F1}"/>
              </a:ext>
            </a:extLst>
          </p:cNvPr>
          <p:cNvSpPr txBox="1"/>
          <p:nvPr/>
        </p:nvSpPr>
        <p:spPr>
          <a:xfrm>
            <a:off x="23978" y="1770937"/>
            <a:ext cx="4179312" cy="369331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Esta ha sido otra de las actividades propuestas en el transcurso del año.</a:t>
            </a:r>
          </a:p>
          <a:p>
            <a:pPr algn="just"/>
            <a:r>
              <a:rPr lang="es-MX" dirty="0">
                <a:latin typeface="Arial" panose="020B0604020202020204" pitchFamily="34" charset="0"/>
                <a:cs typeface="Arial" panose="020B0604020202020204" pitchFamily="34" charset="0"/>
              </a:rPr>
              <a:t>Convivimos diariamente con nuestros compañeros de las diferentes áreas de la empresa y aun más con las de nuestro propio departamento. </a:t>
            </a:r>
          </a:p>
          <a:p>
            <a:pPr algn="just"/>
            <a:r>
              <a:rPr lang="es-MX" dirty="0">
                <a:latin typeface="Arial" panose="020B0604020202020204" pitchFamily="34" charset="0"/>
                <a:cs typeface="Arial" panose="020B0604020202020204" pitchFamily="34" charset="0"/>
              </a:rPr>
              <a:t>En esta ocasión, la intención fue lograr un reconocimiento de nuestro personal a través del mismo. ¿A quien consideras que practica los valores de la empresa con mayor energía? ¿A quién acudirías para solucionar un problema? </a:t>
            </a:r>
          </a:p>
        </p:txBody>
      </p:sp>
      <p:sp>
        <p:nvSpPr>
          <p:cNvPr id="20" name="TextBox 19">
            <a:extLst>
              <a:ext uri="{FF2B5EF4-FFF2-40B4-BE49-F238E27FC236}">
                <a16:creationId xmlns:a16="http://schemas.microsoft.com/office/drawing/2014/main" id="{9FE3AE12-528C-4534-9A56-43360EB54637}"/>
              </a:ext>
            </a:extLst>
          </p:cNvPr>
          <p:cNvSpPr txBox="1"/>
          <p:nvPr/>
        </p:nvSpPr>
        <p:spPr>
          <a:xfrm>
            <a:off x="23977" y="5394750"/>
            <a:ext cx="6858001"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Este año mediante una votación, reconocemos a las personas más destacables de sus departamentos, al final el ganador se llevo ¡una Tablet! </a:t>
            </a:r>
          </a:p>
        </p:txBody>
      </p:sp>
      <p:sp>
        <p:nvSpPr>
          <p:cNvPr id="21" name="TextBox 20">
            <a:extLst>
              <a:ext uri="{FF2B5EF4-FFF2-40B4-BE49-F238E27FC236}">
                <a16:creationId xmlns:a16="http://schemas.microsoft.com/office/drawing/2014/main" id="{F02B8D2E-F34F-44F7-B85E-14C3EB49E095}"/>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AC9BBF92-EF26-44E6-89E6-24759C7B03C3}"/>
              </a:ext>
            </a:extLst>
          </p:cNvPr>
          <p:cNvSpPr>
            <a:spLocks noGrp="1"/>
          </p:cNvSpPr>
          <p:nvPr>
            <p:ph type="sldNum" sz="quarter" idx="12"/>
          </p:nvPr>
        </p:nvSpPr>
        <p:spPr/>
        <p:txBody>
          <a:bodyPr/>
          <a:lstStyle/>
          <a:p>
            <a:fld id="{D039CB29-7847-40D7-8A43-28BBEF9CF432}" type="slidenum">
              <a:rPr lang="es-MX" smtClean="0"/>
              <a:t>50</a:t>
            </a:fld>
            <a:endParaRPr lang="es-MX"/>
          </a:p>
        </p:txBody>
      </p:sp>
    </p:spTree>
    <p:extLst>
      <p:ext uri="{BB962C8B-B14F-4D97-AF65-F5344CB8AC3E}">
        <p14:creationId xmlns:p14="http://schemas.microsoft.com/office/powerpoint/2010/main" val="1597908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Día del padre.</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19 de Junio del 2022</a:t>
            </a:r>
          </a:p>
        </p:txBody>
      </p:sp>
      <p:pic>
        <p:nvPicPr>
          <p:cNvPr id="16" name="Picture 15">
            <a:extLst>
              <a:ext uri="{FF2B5EF4-FFF2-40B4-BE49-F238E27FC236}">
                <a16:creationId xmlns:a16="http://schemas.microsoft.com/office/drawing/2014/main" id="{878F3D3A-EEFD-4ED7-9C2D-ECEFB5E09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68" y="6025026"/>
            <a:ext cx="2455755" cy="2692098"/>
          </a:xfrm>
          <a:prstGeom prst="rect">
            <a:avLst/>
          </a:prstGeom>
        </p:spPr>
      </p:pic>
      <p:sp>
        <p:nvSpPr>
          <p:cNvPr id="17" name="TextBox 16">
            <a:extLst>
              <a:ext uri="{FF2B5EF4-FFF2-40B4-BE49-F238E27FC236}">
                <a16:creationId xmlns:a16="http://schemas.microsoft.com/office/drawing/2014/main" id="{A820B2FD-AD92-404E-9A53-10E02DE024BF}"/>
              </a:ext>
            </a:extLst>
          </p:cNvPr>
          <p:cNvSpPr txBox="1"/>
          <p:nvPr/>
        </p:nvSpPr>
        <p:spPr>
          <a:xfrm>
            <a:off x="23978" y="1505471"/>
            <a:ext cx="6603565" cy="147732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pasado 19 de junio celebramos a todos nuestros colaboradores que tienen la dicha de ser padres.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Te encuentres en la oficina, en patio o la carretera, tienes un lugar muy especial en la empresa y en el corazón de tu familia. </a:t>
            </a:r>
          </a:p>
        </p:txBody>
      </p:sp>
      <p:sp>
        <p:nvSpPr>
          <p:cNvPr id="18" name="TextBox 17">
            <a:extLst>
              <a:ext uri="{FF2B5EF4-FFF2-40B4-BE49-F238E27FC236}">
                <a16:creationId xmlns:a16="http://schemas.microsoft.com/office/drawing/2014/main" id="{461CCC2E-C301-41EC-9EA6-387FBE449BFB}"/>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9A8EE5AE-039B-4082-88BA-539BBD28C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68" y="3181761"/>
            <a:ext cx="2455755" cy="2692098"/>
          </a:xfrm>
          <a:prstGeom prst="rect">
            <a:avLst/>
          </a:prstGeom>
        </p:spPr>
      </p:pic>
      <p:pic>
        <p:nvPicPr>
          <p:cNvPr id="12" name="Picture 11">
            <a:extLst>
              <a:ext uri="{FF2B5EF4-FFF2-40B4-BE49-F238E27FC236}">
                <a16:creationId xmlns:a16="http://schemas.microsoft.com/office/drawing/2014/main" id="{17F40F78-01C7-4683-84A9-7587BDBD8D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8691" y="3162330"/>
            <a:ext cx="4097841" cy="5554794"/>
          </a:xfrm>
          <a:prstGeom prst="rect">
            <a:avLst/>
          </a:prstGeom>
        </p:spPr>
      </p:pic>
      <p:sp>
        <p:nvSpPr>
          <p:cNvPr id="13" name="Slide Number Placeholder 12">
            <a:extLst>
              <a:ext uri="{FF2B5EF4-FFF2-40B4-BE49-F238E27FC236}">
                <a16:creationId xmlns:a16="http://schemas.microsoft.com/office/drawing/2014/main" id="{095AE8E9-9D11-4292-B11A-CA77D7A9DF37}"/>
              </a:ext>
            </a:extLst>
          </p:cNvPr>
          <p:cNvSpPr>
            <a:spLocks noGrp="1"/>
          </p:cNvSpPr>
          <p:nvPr>
            <p:ph type="sldNum" sz="quarter" idx="12"/>
          </p:nvPr>
        </p:nvSpPr>
        <p:spPr/>
        <p:txBody>
          <a:bodyPr/>
          <a:lstStyle/>
          <a:p>
            <a:fld id="{D039CB29-7847-40D7-8A43-28BBEF9CF432}" type="slidenum">
              <a:rPr lang="es-MX" smtClean="0"/>
              <a:t>51</a:t>
            </a:fld>
            <a:endParaRPr lang="es-MX"/>
          </a:p>
        </p:txBody>
      </p:sp>
    </p:spTree>
    <p:extLst>
      <p:ext uri="{BB962C8B-B14F-4D97-AF65-F5344CB8AC3E}">
        <p14:creationId xmlns:p14="http://schemas.microsoft.com/office/powerpoint/2010/main" val="3051571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Guías Educando</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agosto del 2022</a:t>
            </a:r>
          </a:p>
        </p:txBody>
      </p:sp>
      <p:sp>
        <p:nvSpPr>
          <p:cNvPr id="17" name="TextBox 16">
            <a:extLst>
              <a:ext uri="{FF2B5EF4-FFF2-40B4-BE49-F238E27FC236}">
                <a16:creationId xmlns:a16="http://schemas.microsoft.com/office/drawing/2014/main" id="{A820B2FD-AD92-404E-9A53-10E02DE024BF}"/>
              </a:ext>
            </a:extLst>
          </p:cNvPr>
          <p:cNvSpPr txBox="1"/>
          <p:nvPr/>
        </p:nvSpPr>
        <p:spPr>
          <a:xfrm>
            <a:off x="23978" y="1505471"/>
            <a:ext cx="6603565" cy="2862322"/>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Carga Express otorga a su Personal Sindicalizado y beneficiarios el programa de becas. Todos aquellos que deseen participar en el programa, deberán solicitar el formato al Encargado de Sucursal, para ingresar al programa de becas. Las becas serán otorgadas 1 (UNA) por empleado y se efectuara en un pago único de $1,000.00 m.n.</a:t>
            </a:r>
          </a:p>
          <a:p>
            <a:pPr algn="just"/>
            <a:r>
              <a:rPr lang="es-MX" dirty="0">
                <a:latin typeface="Arial" panose="020B0604020202020204" pitchFamily="34" charset="0"/>
                <a:cs typeface="Arial" panose="020B0604020202020204" pitchFamily="34" charset="0"/>
              </a:rPr>
              <a:t>Abarcara de segundo de primaria, secundaria y/o estudios medios superiores (escuelas comerciales) y Universidad.</a:t>
            </a:r>
          </a:p>
          <a:p>
            <a:pPr algn="just"/>
            <a:endParaRPr lang="es-MX" dirty="0">
              <a:latin typeface="Arial" panose="020B0604020202020204" pitchFamily="34" charset="0"/>
              <a:cs typeface="Arial" panose="020B0604020202020204" pitchFamily="34" charset="0"/>
            </a:endParaRPr>
          </a:p>
          <a:p>
            <a:pPr algn="r"/>
            <a:r>
              <a:rPr lang="es-MX" dirty="0">
                <a:latin typeface="Arial" panose="020B0604020202020204" pitchFamily="34" charset="0"/>
                <a:cs typeface="Arial" panose="020B0604020202020204" pitchFamily="34" charset="0"/>
              </a:rPr>
              <a:t>Se obtuvo un total de </a:t>
            </a:r>
            <a:r>
              <a:rPr lang="es-MX" b="1" dirty="0">
                <a:latin typeface="Arial" panose="020B0604020202020204" pitchFamily="34" charset="0"/>
                <a:cs typeface="Arial" panose="020B0604020202020204" pitchFamily="34" charset="0"/>
              </a:rPr>
              <a:t>50 participes </a:t>
            </a:r>
            <a:r>
              <a:rPr lang="es-MX" dirty="0">
                <a:latin typeface="Arial" panose="020B0604020202020204" pitchFamily="34" charset="0"/>
                <a:cs typeface="Arial" panose="020B0604020202020204" pitchFamily="34" charset="0"/>
              </a:rPr>
              <a:t>en este apoyo.</a:t>
            </a:r>
          </a:p>
        </p:txBody>
      </p:sp>
      <p:sp>
        <p:nvSpPr>
          <p:cNvPr id="18" name="TextBox 17">
            <a:extLst>
              <a:ext uri="{FF2B5EF4-FFF2-40B4-BE49-F238E27FC236}">
                <a16:creationId xmlns:a16="http://schemas.microsoft.com/office/drawing/2014/main" id="{461CCC2E-C301-41EC-9EA6-387FBE449BFB}"/>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4B162D76-5F93-483F-8ABD-138B7D085457}"/>
              </a:ext>
            </a:extLst>
          </p:cNvPr>
          <p:cNvSpPr>
            <a:spLocks noGrp="1"/>
          </p:cNvSpPr>
          <p:nvPr>
            <p:ph type="sldNum" sz="quarter" idx="12"/>
          </p:nvPr>
        </p:nvSpPr>
        <p:spPr/>
        <p:txBody>
          <a:bodyPr/>
          <a:lstStyle/>
          <a:p>
            <a:fld id="{D039CB29-7847-40D7-8A43-28BBEF9CF432}" type="slidenum">
              <a:rPr lang="es-MX" smtClean="0"/>
              <a:t>52</a:t>
            </a:fld>
            <a:endParaRPr lang="es-MX"/>
          </a:p>
        </p:txBody>
      </p:sp>
      <p:pic>
        <p:nvPicPr>
          <p:cNvPr id="10" name="Picture 9">
            <a:extLst>
              <a:ext uri="{FF2B5EF4-FFF2-40B4-BE49-F238E27FC236}">
                <a16:creationId xmlns:a16="http://schemas.microsoft.com/office/drawing/2014/main" id="{DB2AA757-2958-4B6D-9F10-7A855E42171F}"/>
              </a:ext>
            </a:extLst>
          </p:cNvPr>
          <p:cNvPicPr>
            <a:picLocks noChangeAspect="1"/>
          </p:cNvPicPr>
          <p:nvPr/>
        </p:nvPicPr>
        <p:blipFill>
          <a:blip r:embed="rId4"/>
          <a:stretch>
            <a:fillRect/>
          </a:stretch>
        </p:blipFill>
        <p:spPr>
          <a:xfrm>
            <a:off x="79832" y="4367793"/>
            <a:ext cx="6669705" cy="4288479"/>
          </a:xfrm>
          <a:prstGeom prst="rect">
            <a:avLst/>
          </a:prstGeom>
        </p:spPr>
      </p:pic>
    </p:spTree>
    <p:extLst>
      <p:ext uri="{BB962C8B-B14F-4D97-AF65-F5344CB8AC3E}">
        <p14:creationId xmlns:p14="http://schemas.microsoft.com/office/powerpoint/2010/main" val="316960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Historias que inspiran.</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pic>
        <p:nvPicPr>
          <p:cNvPr id="6" name="Picture 5">
            <a:extLst>
              <a:ext uri="{FF2B5EF4-FFF2-40B4-BE49-F238E27FC236}">
                <a16:creationId xmlns:a16="http://schemas.microsoft.com/office/drawing/2014/main" id="{428C9E92-7DB7-4603-96FE-948840676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23138"/>
            <a:ext cx="2169764" cy="2145784"/>
          </a:xfrm>
          <a:prstGeom prst="rect">
            <a:avLst/>
          </a:prstGeom>
        </p:spPr>
      </p:pic>
      <p:sp>
        <p:nvSpPr>
          <p:cNvPr id="10" name="TextBox 9">
            <a:extLst>
              <a:ext uri="{FF2B5EF4-FFF2-40B4-BE49-F238E27FC236}">
                <a16:creationId xmlns:a16="http://schemas.microsoft.com/office/drawing/2014/main" id="{BE73A79E-6B6A-467A-9F78-417FABEFF1C7}"/>
              </a:ext>
            </a:extLst>
          </p:cNvPr>
          <p:cNvSpPr txBox="1"/>
          <p:nvPr/>
        </p:nvSpPr>
        <p:spPr>
          <a:xfrm>
            <a:off x="23978" y="1226503"/>
            <a:ext cx="6603565" cy="954107"/>
          </a:xfrm>
          <a:prstGeom prst="rect">
            <a:avLst/>
          </a:prstGeom>
          <a:noFill/>
        </p:spPr>
        <p:txBody>
          <a:bodyPr wrap="square" rtlCol="0">
            <a:spAutoFit/>
          </a:bodyPr>
          <a:lstStyle/>
          <a:p>
            <a:pPr algn="just"/>
            <a:r>
              <a:rPr lang="es-MX" sz="1400" dirty="0">
                <a:latin typeface="Arial" panose="020B0604020202020204" pitchFamily="34" charset="0"/>
                <a:cs typeface="Arial" panose="020B0604020202020204" pitchFamily="34" charset="0"/>
              </a:rPr>
              <a:t>Historias que inspiran es una propuesta de reconocimiento y orgullo que muestra el crecimiento de nuestros colaboradores. Permite conocer sus sueños, metas y el camino que han atravesado para llegar hasta donde están. Cada mes se lanza la historia de un colaborador distinto con una historia de trasfondo.</a:t>
            </a:r>
          </a:p>
        </p:txBody>
      </p:sp>
      <p:sp>
        <p:nvSpPr>
          <p:cNvPr id="11" name="TextBox 10">
            <a:extLst>
              <a:ext uri="{FF2B5EF4-FFF2-40B4-BE49-F238E27FC236}">
                <a16:creationId xmlns:a16="http://schemas.microsoft.com/office/drawing/2014/main" id="{680B30CB-5ABA-461B-8050-237C56757AB4}"/>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7C0632BC-831F-4E5B-85EC-1D0B9F7F2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541" y="4391484"/>
            <a:ext cx="2178843" cy="2164680"/>
          </a:xfrm>
          <a:prstGeom prst="rect">
            <a:avLst/>
          </a:prstGeom>
        </p:spPr>
      </p:pic>
      <p:pic>
        <p:nvPicPr>
          <p:cNvPr id="15" name="Picture 14">
            <a:extLst>
              <a:ext uri="{FF2B5EF4-FFF2-40B4-BE49-F238E27FC236}">
                <a16:creationId xmlns:a16="http://schemas.microsoft.com/office/drawing/2014/main" id="{48776543-849B-4641-8DBF-88EE345971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5541" y="2173114"/>
            <a:ext cx="2160322" cy="2145783"/>
          </a:xfrm>
          <a:prstGeom prst="rect">
            <a:avLst/>
          </a:prstGeom>
        </p:spPr>
      </p:pic>
      <p:pic>
        <p:nvPicPr>
          <p:cNvPr id="17" name="Picture 16">
            <a:extLst>
              <a:ext uri="{FF2B5EF4-FFF2-40B4-BE49-F238E27FC236}">
                <a16:creationId xmlns:a16="http://schemas.microsoft.com/office/drawing/2014/main" id="{7A0859A1-C143-4E63-B199-1F584C251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2460" y="2173114"/>
            <a:ext cx="2178844" cy="2145783"/>
          </a:xfrm>
          <a:prstGeom prst="rect">
            <a:avLst/>
          </a:prstGeom>
        </p:spPr>
      </p:pic>
      <p:sp>
        <p:nvSpPr>
          <p:cNvPr id="18" name="Slide Number Placeholder 17">
            <a:extLst>
              <a:ext uri="{FF2B5EF4-FFF2-40B4-BE49-F238E27FC236}">
                <a16:creationId xmlns:a16="http://schemas.microsoft.com/office/drawing/2014/main" id="{FD7D8A48-09F0-40B9-875F-6FF78B10AAB5}"/>
              </a:ext>
            </a:extLst>
          </p:cNvPr>
          <p:cNvSpPr>
            <a:spLocks noGrp="1"/>
          </p:cNvSpPr>
          <p:nvPr>
            <p:ph type="sldNum" sz="quarter" idx="12"/>
          </p:nvPr>
        </p:nvSpPr>
        <p:spPr/>
        <p:txBody>
          <a:bodyPr/>
          <a:lstStyle/>
          <a:p>
            <a:fld id="{D039CB29-7847-40D7-8A43-28BBEF9CF432}" type="slidenum">
              <a:rPr lang="es-MX" smtClean="0"/>
              <a:t>53</a:t>
            </a:fld>
            <a:endParaRPr lang="es-MX"/>
          </a:p>
        </p:txBody>
      </p:sp>
      <p:pic>
        <p:nvPicPr>
          <p:cNvPr id="12" name="Picture 11">
            <a:extLst>
              <a:ext uri="{FF2B5EF4-FFF2-40B4-BE49-F238E27FC236}">
                <a16:creationId xmlns:a16="http://schemas.microsoft.com/office/drawing/2014/main" id="{0EF7AB5C-2B1F-4091-A737-FF954D0E39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173114"/>
            <a:ext cx="2169763" cy="2145784"/>
          </a:xfrm>
          <a:prstGeom prst="rect">
            <a:avLst/>
          </a:prstGeom>
        </p:spPr>
      </p:pic>
      <p:pic>
        <p:nvPicPr>
          <p:cNvPr id="14" name="Picture 13">
            <a:extLst>
              <a:ext uri="{FF2B5EF4-FFF2-40B4-BE49-F238E27FC236}">
                <a16:creationId xmlns:a16="http://schemas.microsoft.com/office/drawing/2014/main" id="{FB590205-C29D-49E4-A622-F91C5192E0F1}"/>
              </a:ext>
            </a:extLst>
          </p:cNvPr>
          <p:cNvPicPr>
            <a:picLocks noChangeAspect="1"/>
          </p:cNvPicPr>
          <p:nvPr/>
        </p:nvPicPr>
        <p:blipFill>
          <a:blip r:embed="rId9"/>
          <a:stretch>
            <a:fillRect/>
          </a:stretch>
        </p:blipFill>
        <p:spPr>
          <a:xfrm>
            <a:off x="2302460" y="4391484"/>
            <a:ext cx="2178844" cy="2164679"/>
          </a:xfrm>
          <a:prstGeom prst="rect">
            <a:avLst/>
          </a:prstGeom>
        </p:spPr>
      </p:pic>
      <p:pic>
        <p:nvPicPr>
          <p:cNvPr id="19" name="Picture 18">
            <a:extLst>
              <a:ext uri="{FF2B5EF4-FFF2-40B4-BE49-F238E27FC236}">
                <a16:creationId xmlns:a16="http://schemas.microsoft.com/office/drawing/2014/main" id="{E4407491-0ADB-4E57-A767-F8ACA69B93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6664619"/>
            <a:ext cx="2169762" cy="2145785"/>
          </a:xfrm>
          <a:prstGeom prst="rect">
            <a:avLst/>
          </a:prstGeom>
        </p:spPr>
      </p:pic>
      <p:pic>
        <p:nvPicPr>
          <p:cNvPr id="21" name="Picture 20">
            <a:extLst>
              <a:ext uri="{FF2B5EF4-FFF2-40B4-BE49-F238E27FC236}">
                <a16:creationId xmlns:a16="http://schemas.microsoft.com/office/drawing/2014/main" id="{200B68DF-B5B4-4A7B-9BC4-87CE1F9E55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2460" y="6664619"/>
            <a:ext cx="2178844" cy="2145785"/>
          </a:xfrm>
          <a:prstGeom prst="rect">
            <a:avLst/>
          </a:prstGeom>
        </p:spPr>
      </p:pic>
    </p:spTree>
    <p:extLst>
      <p:ext uri="{BB962C8B-B14F-4D97-AF65-F5344CB8AC3E}">
        <p14:creationId xmlns:p14="http://schemas.microsoft.com/office/powerpoint/2010/main" val="4001574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Carga Express tiene siempre </a:t>
            </a:r>
          </a:p>
          <a:p>
            <a:r>
              <a:rPr lang="es-MX" dirty="0">
                <a:solidFill>
                  <a:srgbClr val="002060"/>
                </a:solidFill>
                <a:latin typeface="Arial Black" panose="020B0A04020102020204" pitchFamily="34" charset="0"/>
                <a:cs typeface="Aharoni" panose="02010803020104030203" pitchFamily="2" charset="-79"/>
              </a:rPr>
              <a:t>sus puertas abiertas para ti.</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pic>
        <p:nvPicPr>
          <p:cNvPr id="6" name="Picture 5">
            <a:extLst>
              <a:ext uri="{FF2B5EF4-FFF2-40B4-BE49-F238E27FC236}">
                <a16:creationId xmlns:a16="http://schemas.microsoft.com/office/drawing/2014/main" id="{DF44BD1E-238F-4ED0-ACED-632D756B840A}"/>
              </a:ext>
            </a:extLst>
          </p:cNvPr>
          <p:cNvPicPr>
            <a:picLocks noChangeAspect="1"/>
          </p:cNvPicPr>
          <p:nvPr/>
        </p:nvPicPr>
        <p:blipFill rotWithShape="1">
          <a:blip r:embed="rId4">
            <a:extLst>
              <a:ext uri="{28A0092B-C50C-407E-A947-70E740481C1C}">
                <a14:useLocalDpi xmlns:a14="http://schemas.microsoft.com/office/drawing/2010/main" val="0"/>
              </a:ext>
            </a:extLst>
          </a:blip>
          <a:srcRect b="15645"/>
          <a:stretch/>
        </p:blipFill>
        <p:spPr>
          <a:xfrm>
            <a:off x="1350280" y="4070960"/>
            <a:ext cx="4182625" cy="4704329"/>
          </a:xfrm>
          <a:prstGeom prst="rect">
            <a:avLst/>
          </a:prstGeom>
        </p:spPr>
      </p:pic>
      <p:sp>
        <p:nvSpPr>
          <p:cNvPr id="10" name="TextBox 9">
            <a:extLst>
              <a:ext uri="{FF2B5EF4-FFF2-40B4-BE49-F238E27FC236}">
                <a16:creationId xmlns:a16="http://schemas.microsoft.com/office/drawing/2014/main" id="{C4914867-A206-4AF3-972F-4CE379930C8D}"/>
              </a:ext>
            </a:extLst>
          </p:cNvPr>
          <p:cNvSpPr txBox="1"/>
          <p:nvPr/>
        </p:nvSpPr>
        <p:spPr>
          <a:xfrm>
            <a:off x="23979" y="1762636"/>
            <a:ext cx="6603565" cy="230832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 bien sabido que Carga Express es fan de tomar nuevos retos, no mantenerse estáticos y recibir con brazos abiertos a todo aquel que busque aprender. </a:t>
            </a:r>
          </a:p>
          <a:p>
            <a:pPr algn="just"/>
            <a:r>
              <a:rPr lang="es-MX" dirty="0">
                <a:latin typeface="Arial" panose="020B0604020202020204" pitchFamily="34" charset="0"/>
                <a:cs typeface="Arial" panose="020B0604020202020204" pitchFamily="34" charset="0"/>
              </a:rPr>
              <a:t>Ha recibido jóvenes estudiantes deseosos de conocimiento y formación, y en definitiva, el idioma no es ninguna barrera para Carga Express. </a:t>
            </a:r>
          </a:p>
          <a:p>
            <a:pPr algn="just"/>
            <a:r>
              <a:rPr lang="es-MX" dirty="0">
                <a:latin typeface="Arial" panose="020B0604020202020204" pitchFamily="34" charset="0"/>
                <a:cs typeface="Arial" panose="020B0604020202020204" pitchFamily="34" charset="0"/>
              </a:rPr>
              <a:t>Se desarrollan programas que buscan involucrar a sus visitantes en todas las áreas aunque sea por un corto periodo. </a:t>
            </a:r>
          </a:p>
        </p:txBody>
      </p:sp>
      <p:sp>
        <p:nvSpPr>
          <p:cNvPr id="11" name="TextBox 10">
            <a:extLst>
              <a:ext uri="{FF2B5EF4-FFF2-40B4-BE49-F238E27FC236}">
                <a16:creationId xmlns:a16="http://schemas.microsoft.com/office/drawing/2014/main" id="{7EB26155-F3F5-4247-8585-32B5B4207C18}"/>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C81C2CED-2C0F-4925-8E4B-32152F7343E7}"/>
              </a:ext>
            </a:extLst>
          </p:cNvPr>
          <p:cNvSpPr>
            <a:spLocks noGrp="1"/>
          </p:cNvSpPr>
          <p:nvPr>
            <p:ph type="sldNum" sz="quarter" idx="12"/>
          </p:nvPr>
        </p:nvSpPr>
        <p:spPr/>
        <p:txBody>
          <a:bodyPr/>
          <a:lstStyle/>
          <a:p>
            <a:fld id="{D039CB29-7847-40D7-8A43-28BBEF9CF432}" type="slidenum">
              <a:rPr lang="es-MX" smtClean="0"/>
              <a:t>54</a:t>
            </a:fld>
            <a:endParaRPr lang="es-MX"/>
          </a:p>
        </p:txBody>
      </p:sp>
    </p:spTree>
    <p:extLst>
      <p:ext uri="{BB962C8B-B14F-4D97-AF65-F5344CB8AC3E}">
        <p14:creationId xmlns:p14="http://schemas.microsoft.com/office/powerpoint/2010/main" val="2884310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Ayer becarios, </a:t>
            </a:r>
          </a:p>
          <a:p>
            <a:r>
              <a:rPr lang="es-MX" dirty="0">
                <a:solidFill>
                  <a:srgbClr val="002060"/>
                </a:solidFill>
                <a:latin typeface="Arial Black" panose="020B0A04020102020204" pitchFamily="34" charset="0"/>
                <a:cs typeface="Aharoni" panose="02010803020104030203" pitchFamily="2" charset="-79"/>
              </a:rPr>
              <a:t>                         hoy profesionistas.</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pic>
        <p:nvPicPr>
          <p:cNvPr id="9" name="Picture 8">
            <a:extLst>
              <a:ext uri="{FF2B5EF4-FFF2-40B4-BE49-F238E27FC236}">
                <a16:creationId xmlns:a16="http://schemas.microsoft.com/office/drawing/2014/main" id="{1414A31F-5B01-4A13-B8EC-1442E91EA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834" y="4804849"/>
            <a:ext cx="3108190" cy="3761817"/>
          </a:xfrm>
          <a:prstGeom prst="rect">
            <a:avLst/>
          </a:prstGeom>
        </p:spPr>
      </p:pic>
      <p:pic>
        <p:nvPicPr>
          <p:cNvPr id="17" name="Picture 16">
            <a:extLst>
              <a:ext uri="{FF2B5EF4-FFF2-40B4-BE49-F238E27FC236}">
                <a16:creationId xmlns:a16="http://schemas.microsoft.com/office/drawing/2014/main" id="{74D6B378-D7CE-49CF-80B3-5FA58F282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8" y="4810383"/>
            <a:ext cx="3530378" cy="3761818"/>
          </a:xfrm>
          <a:prstGeom prst="rect">
            <a:avLst/>
          </a:prstGeom>
        </p:spPr>
      </p:pic>
      <p:sp>
        <p:nvSpPr>
          <p:cNvPr id="18" name="TextBox 17">
            <a:extLst>
              <a:ext uri="{FF2B5EF4-FFF2-40B4-BE49-F238E27FC236}">
                <a16:creationId xmlns:a16="http://schemas.microsoft.com/office/drawing/2014/main" id="{FFAF0F0F-18DA-44D7-9A34-9B4C72E9D94B}"/>
              </a:ext>
            </a:extLst>
          </p:cNvPr>
          <p:cNvSpPr txBox="1"/>
          <p:nvPr/>
        </p:nvSpPr>
        <p:spPr>
          <a:xfrm>
            <a:off x="23979" y="1762636"/>
            <a:ext cx="6603565" cy="2862322"/>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Carga Express es un semillero de profesionistas deseosos de aprender y demostrar sus conocimientos e ideas frescas. </a:t>
            </a:r>
          </a:p>
          <a:p>
            <a:pPr algn="just"/>
            <a:r>
              <a:rPr lang="es-MX" dirty="0">
                <a:latin typeface="Arial" panose="020B0604020202020204" pitchFamily="34" charset="0"/>
                <a:cs typeface="Arial" panose="020B0604020202020204" pitchFamily="34" charset="0"/>
              </a:rPr>
              <a:t>Durante el 2022 ha recibido un </a:t>
            </a:r>
            <a:r>
              <a:rPr lang="es-MX" b="1" dirty="0">
                <a:latin typeface="Arial" panose="020B0604020202020204" pitchFamily="34" charset="0"/>
                <a:cs typeface="Arial" panose="020B0604020202020204" pitchFamily="34" charset="0"/>
              </a:rPr>
              <a:t>total de 20 estudiantes</a:t>
            </a:r>
            <a:r>
              <a:rPr lang="es-MX" dirty="0">
                <a:latin typeface="Arial" panose="020B0604020202020204" pitchFamily="34" charset="0"/>
                <a:cs typeface="Arial" panose="020B0604020202020204" pitchFamily="34" charset="0"/>
              </a:rPr>
              <a:t> de diferentes carreras y universidades. Pero desde los inicios de la empresa ha recibido estudiantes que gracias a su esfuerzo han encontrado un lugar para desarrollarse como profesionistas de manera plena, es decir, han obtenido un contrato de planta, este número </a:t>
            </a:r>
            <a:r>
              <a:rPr lang="es-MX" b="1" dirty="0">
                <a:latin typeface="Arial" panose="020B0604020202020204" pitchFamily="34" charset="0"/>
                <a:cs typeface="Arial" panose="020B0604020202020204" pitchFamily="34" charset="0"/>
              </a:rPr>
              <a:t>asciende a 7 contrataciones</a:t>
            </a:r>
            <a:r>
              <a:rPr lang="es-MX" dirty="0">
                <a:latin typeface="Arial" panose="020B0604020202020204" pitchFamily="34" charset="0"/>
                <a:cs typeface="Arial" panose="020B0604020202020204" pitchFamily="34" charset="0"/>
              </a:rPr>
              <a:t> que hoy en día tienen cargos como coordinadores o supervisores. </a:t>
            </a:r>
          </a:p>
        </p:txBody>
      </p:sp>
      <p:sp>
        <p:nvSpPr>
          <p:cNvPr id="19" name="TextBox 18">
            <a:extLst>
              <a:ext uri="{FF2B5EF4-FFF2-40B4-BE49-F238E27FC236}">
                <a16:creationId xmlns:a16="http://schemas.microsoft.com/office/drawing/2014/main" id="{09134B14-05D5-4B18-BEFD-AF1FB6D4CC8C}"/>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D9D3B3E5-338D-4350-8FE3-FF7CA83CA28D}"/>
              </a:ext>
            </a:extLst>
          </p:cNvPr>
          <p:cNvSpPr>
            <a:spLocks noGrp="1"/>
          </p:cNvSpPr>
          <p:nvPr>
            <p:ph type="sldNum" sz="quarter" idx="12"/>
          </p:nvPr>
        </p:nvSpPr>
        <p:spPr/>
        <p:txBody>
          <a:bodyPr/>
          <a:lstStyle/>
          <a:p>
            <a:fld id="{D039CB29-7847-40D7-8A43-28BBEF9CF432}" type="slidenum">
              <a:rPr lang="es-MX" smtClean="0"/>
              <a:t>55</a:t>
            </a:fld>
            <a:endParaRPr lang="es-MX"/>
          </a:p>
        </p:txBody>
      </p:sp>
    </p:spTree>
    <p:extLst>
      <p:ext uri="{BB962C8B-B14F-4D97-AF65-F5344CB8AC3E}">
        <p14:creationId xmlns:p14="http://schemas.microsoft.com/office/powerpoint/2010/main" val="4118088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Feliz día del Bombero.</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22 de agosto del 2022</a:t>
            </a:r>
          </a:p>
        </p:txBody>
      </p:sp>
      <p:pic>
        <p:nvPicPr>
          <p:cNvPr id="9" name="Picture 8">
            <a:extLst>
              <a:ext uri="{FF2B5EF4-FFF2-40B4-BE49-F238E27FC236}">
                <a16:creationId xmlns:a16="http://schemas.microsoft.com/office/drawing/2014/main" id="{16C733E8-CBAC-40BB-914A-501D8755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13" y="3793961"/>
            <a:ext cx="6288331" cy="4913118"/>
          </a:xfrm>
          <a:prstGeom prst="rect">
            <a:avLst/>
          </a:prstGeom>
        </p:spPr>
      </p:pic>
      <p:sp>
        <p:nvSpPr>
          <p:cNvPr id="10" name="TextBox 9">
            <a:extLst>
              <a:ext uri="{FF2B5EF4-FFF2-40B4-BE49-F238E27FC236}">
                <a16:creationId xmlns:a16="http://schemas.microsoft.com/office/drawing/2014/main" id="{BEB01E51-4AEE-406E-8225-4FFF439AB885}"/>
              </a:ext>
            </a:extLst>
          </p:cNvPr>
          <p:cNvSpPr txBox="1"/>
          <p:nvPr/>
        </p:nvSpPr>
        <p:spPr>
          <a:xfrm>
            <a:off x="23979" y="1762636"/>
            <a:ext cx="6603565" cy="2031325"/>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Cuando hay una emergencia, ¡sabemos que podemos contar con ellos! Recibimos su apoyo en capacitaciones año con año, esta vez los reconocemos en su día, ¿y por qué no? Un merecido donativo conformado por:</a:t>
            </a:r>
          </a:p>
          <a:p>
            <a:pPr marL="342900" indent="-342900" algn="just">
              <a:buFont typeface="Arial" panose="020B0604020202020204" pitchFamily="34" charset="0"/>
              <a:buChar char="•"/>
            </a:pPr>
            <a:r>
              <a:rPr lang="es-MX" dirty="0">
                <a:latin typeface="Arial" panose="020B0604020202020204" pitchFamily="34" charset="0"/>
                <a:cs typeface="Arial" panose="020B0604020202020204" pitchFamily="34" charset="0"/>
              </a:rPr>
              <a:t>Cuatro bocinas Google Home Mini.</a:t>
            </a:r>
          </a:p>
          <a:p>
            <a:pPr marL="342900" indent="-342900" algn="just">
              <a:buFont typeface="Arial" panose="020B0604020202020204" pitchFamily="34" charset="0"/>
              <a:buChar char="•"/>
            </a:pPr>
            <a:r>
              <a:rPr lang="es-MX" dirty="0">
                <a:latin typeface="Arial" panose="020B0604020202020204" pitchFamily="34" charset="0"/>
                <a:cs typeface="Arial" panose="020B0604020202020204" pitchFamily="34" charset="0"/>
              </a:rPr>
              <a:t>Tres tablets Galaxy.</a:t>
            </a:r>
          </a:p>
          <a:p>
            <a:pPr algn="just"/>
            <a:endParaRPr lang="es-MX"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2613313-5ED4-4DA4-A729-8B5996F14A05}"/>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2EEBF5B9-EEA3-4697-A93A-CB3C94B5DDD9}"/>
              </a:ext>
            </a:extLst>
          </p:cNvPr>
          <p:cNvSpPr>
            <a:spLocks noGrp="1"/>
          </p:cNvSpPr>
          <p:nvPr>
            <p:ph type="sldNum" sz="quarter" idx="12"/>
          </p:nvPr>
        </p:nvSpPr>
        <p:spPr/>
        <p:txBody>
          <a:bodyPr/>
          <a:lstStyle/>
          <a:p>
            <a:fld id="{D039CB29-7847-40D7-8A43-28BBEF9CF432}" type="slidenum">
              <a:rPr lang="es-MX" smtClean="0"/>
              <a:t>56</a:t>
            </a:fld>
            <a:endParaRPr lang="es-MX"/>
          </a:p>
        </p:txBody>
      </p:sp>
    </p:spTree>
    <p:extLst>
      <p:ext uri="{BB962C8B-B14F-4D97-AF65-F5344CB8AC3E}">
        <p14:creationId xmlns:p14="http://schemas.microsoft.com/office/powerpoint/2010/main" val="3501082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00190"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Encuentro deportivo. </a:t>
            </a:r>
          </a:p>
          <a:p>
            <a:r>
              <a:rPr lang="es-MX" dirty="0">
                <a:solidFill>
                  <a:srgbClr val="002060"/>
                </a:solidFill>
                <a:latin typeface="Arial Black" panose="020B0A04020102020204" pitchFamily="34" charset="0"/>
                <a:cs typeface="Aharoni" panose="02010803020104030203" pitchFamily="2" charset="-79"/>
              </a:rPr>
              <a:t>¡Apoyemos a nuestro equipo de futbol!</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07 de septiembre del 2022</a:t>
            </a:r>
          </a:p>
        </p:txBody>
      </p:sp>
      <p:pic>
        <p:nvPicPr>
          <p:cNvPr id="11" name="Picture 10">
            <a:extLst>
              <a:ext uri="{FF2B5EF4-FFF2-40B4-BE49-F238E27FC236}">
                <a16:creationId xmlns:a16="http://schemas.microsoft.com/office/drawing/2014/main" id="{997E6BB2-F129-4C90-891D-1026AAAE72AB}"/>
              </a:ext>
            </a:extLst>
          </p:cNvPr>
          <p:cNvPicPr>
            <a:picLocks noChangeAspect="1"/>
          </p:cNvPicPr>
          <p:nvPr/>
        </p:nvPicPr>
        <p:blipFill rotWithShape="1">
          <a:blip r:embed="rId4">
            <a:extLst>
              <a:ext uri="{28A0092B-C50C-407E-A947-70E740481C1C}">
                <a14:useLocalDpi xmlns:a14="http://schemas.microsoft.com/office/drawing/2010/main" val="0"/>
              </a:ext>
            </a:extLst>
          </a:blip>
          <a:srcRect b="31075"/>
          <a:stretch/>
        </p:blipFill>
        <p:spPr>
          <a:xfrm>
            <a:off x="119315" y="3696089"/>
            <a:ext cx="6508228" cy="2349956"/>
          </a:xfrm>
          <a:prstGeom prst="rect">
            <a:avLst/>
          </a:prstGeom>
        </p:spPr>
      </p:pic>
      <p:pic>
        <p:nvPicPr>
          <p:cNvPr id="13" name="Picture 12">
            <a:extLst>
              <a:ext uri="{FF2B5EF4-FFF2-40B4-BE49-F238E27FC236}">
                <a16:creationId xmlns:a16="http://schemas.microsoft.com/office/drawing/2014/main" id="{D7E11CE3-5238-455B-AE1D-B394FFEC1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15" y="6218179"/>
            <a:ext cx="3015028" cy="1744708"/>
          </a:xfrm>
          <a:prstGeom prst="rect">
            <a:avLst/>
          </a:prstGeom>
        </p:spPr>
      </p:pic>
      <p:pic>
        <p:nvPicPr>
          <p:cNvPr id="15" name="Picture 14">
            <a:extLst>
              <a:ext uri="{FF2B5EF4-FFF2-40B4-BE49-F238E27FC236}">
                <a16:creationId xmlns:a16="http://schemas.microsoft.com/office/drawing/2014/main" id="{72431A21-3337-471E-9249-7E792FB32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3863" y="6228816"/>
            <a:ext cx="3383682" cy="1785362"/>
          </a:xfrm>
          <a:prstGeom prst="rect">
            <a:avLst/>
          </a:prstGeom>
        </p:spPr>
      </p:pic>
      <p:sp>
        <p:nvSpPr>
          <p:cNvPr id="16" name="TextBox 15">
            <a:extLst>
              <a:ext uri="{FF2B5EF4-FFF2-40B4-BE49-F238E27FC236}">
                <a16:creationId xmlns:a16="http://schemas.microsoft.com/office/drawing/2014/main" id="{1E9B8E13-467F-439A-9B4C-DAC85E1D1C75}"/>
              </a:ext>
            </a:extLst>
          </p:cNvPr>
          <p:cNvSpPr txBox="1"/>
          <p:nvPr/>
        </p:nvSpPr>
        <p:spPr>
          <a:xfrm>
            <a:off x="23979" y="1762636"/>
            <a:ext cx="6603565" cy="1754326"/>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2022 ha sido un año lleno de emociones y desarrollo de nuevas actividades entre las que están los encuentros deportivos. </a:t>
            </a:r>
          </a:p>
          <a:p>
            <a:pPr algn="just"/>
            <a:r>
              <a:rPr lang="es-MX" dirty="0">
                <a:latin typeface="Arial" panose="020B0604020202020204" pitchFamily="34" charset="0"/>
                <a:cs typeface="Arial" panose="020B0604020202020204" pitchFamily="34" charset="0"/>
              </a:rPr>
              <a:t>A estos eventos están invitados todos los colaboradores así como sus familias, donde al final del evento siempre se festeja con una comida rápida y refrescos.</a:t>
            </a:r>
          </a:p>
        </p:txBody>
      </p:sp>
      <p:sp>
        <p:nvSpPr>
          <p:cNvPr id="17" name="TextBox 16">
            <a:extLst>
              <a:ext uri="{FF2B5EF4-FFF2-40B4-BE49-F238E27FC236}">
                <a16:creationId xmlns:a16="http://schemas.microsoft.com/office/drawing/2014/main" id="{BBBB4102-F112-406E-AC17-3D1188F25C5F}"/>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3AA5954F-27CD-4CDD-9A47-8F1AC03DC7C1}"/>
              </a:ext>
            </a:extLst>
          </p:cNvPr>
          <p:cNvSpPr>
            <a:spLocks noGrp="1"/>
          </p:cNvSpPr>
          <p:nvPr>
            <p:ph type="sldNum" sz="quarter" idx="12"/>
          </p:nvPr>
        </p:nvSpPr>
        <p:spPr/>
        <p:txBody>
          <a:bodyPr/>
          <a:lstStyle/>
          <a:p>
            <a:fld id="{D039CB29-7847-40D7-8A43-28BBEF9CF432}" type="slidenum">
              <a:rPr lang="es-MX" smtClean="0"/>
              <a:t>57</a:t>
            </a:fld>
            <a:endParaRPr lang="es-MX"/>
          </a:p>
        </p:txBody>
      </p:sp>
    </p:spTree>
    <p:extLst>
      <p:ext uri="{BB962C8B-B14F-4D97-AF65-F5344CB8AC3E}">
        <p14:creationId xmlns:p14="http://schemas.microsoft.com/office/powerpoint/2010/main" val="2563398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00190"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Carrera:</a:t>
            </a:r>
          </a:p>
          <a:p>
            <a:r>
              <a:rPr lang="es-MX" dirty="0">
                <a:solidFill>
                  <a:srgbClr val="002060"/>
                </a:solidFill>
                <a:latin typeface="Arial Black" panose="020B0A04020102020204" pitchFamily="34" charset="0"/>
                <a:cs typeface="Aharoni" panose="02010803020104030203" pitchFamily="2" charset="-79"/>
              </a:rPr>
              <a:t>              #YaQuisierasCancer</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09 de octubre del 2022</a:t>
            </a:r>
          </a:p>
        </p:txBody>
      </p:sp>
      <p:pic>
        <p:nvPicPr>
          <p:cNvPr id="6" name="Picture 5">
            <a:extLst>
              <a:ext uri="{FF2B5EF4-FFF2-40B4-BE49-F238E27FC236}">
                <a16:creationId xmlns:a16="http://schemas.microsoft.com/office/drawing/2014/main" id="{9790874A-12BA-441C-A707-4BA65084B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 y="4901957"/>
            <a:ext cx="6603566" cy="3895455"/>
          </a:xfrm>
          <a:prstGeom prst="rect">
            <a:avLst/>
          </a:prstGeom>
        </p:spPr>
      </p:pic>
      <p:sp>
        <p:nvSpPr>
          <p:cNvPr id="12" name="TextBox 11">
            <a:extLst>
              <a:ext uri="{FF2B5EF4-FFF2-40B4-BE49-F238E27FC236}">
                <a16:creationId xmlns:a16="http://schemas.microsoft.com/office/drawing/2014/main" id="{7F3C5FAE-70CF-46B0-8163-415ECB1A3418}"/>
              </a:ext>
            </a:extLst>
          </p:cNvPr>
          <p:cNvSpPr txBox="1"/>
          <p:nvPr/>
        </p:nvSpPr>
        <p:spPr>
          <a:xfrm>
            <a:off x="23979" y="1659398"/>
            <a:ext cx="6603565" cy="3139321"/>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Durante 2 años no solo México, sino el mundo estuvo paralizado ante el gran impacto que significo la pandemia de Covid-19. La incertidumbre llego a todos los hogares y con ello todos los eventos culturales a los que acostumbrábamos apoyar y acudir. </a:t>
            </a:r>
          </a:p>
          <a:p>
            <a:pPr algn="just"/>
            <a:r>
              <a:rPr lang="es-MX" dirty="0">
                <a:latin typeface="Arial" panose="020B0604020202020204" pitchFamily="34" charset="0"/>
                <a:cs typeface="Arial" panose="020B0604020202020204" pitchFamily="34" charset="0"/>
              </a:rPr>
              <a:t>2022 significo el regreso paulatino a lo que ahora conoceríamos como la </a:t>
            </a:r>
            <a:r>
              <a:rPr lang="es-MX" i="1" dirty="0">
                <a:latin typeface="Arial" panose="020B0604020202020204" pitchFamily="34" charset="0"/>
                <a:cs typeface="Arial" panose="020B0604020202020204" pitchFamily="34" charset="0"/>
              </a:rPr>
              <a:t>Nueva Realidad.</a:t>
            </a:r>
            <a:r>
              <a:rPr lang="es-MX" dirty="0">
                <a:latin typeface="Arial" panose="020B0604020202020204" pitchFamily="34" charset="0"/>
                <a:cs typeface="Arial" panose="020B0604020202020204" pitchFamily="34" charset="0"/>
              </a:rPr>
              <a:t> La carrera Ya Quisieras Cáncer significo la lenta victoria de la salud en contra de la pandemia, una nueva ola de oportunidades y emociones que se vivieron durante esta nueva edición de la que Carga Express fuer participe directo.</a:t>
            </a:r>
          </a:p>
        </p:txBody>
      </p:sp>
      <p:sp>
        <p:nvSpPr>
          <p:cNvPr id="14" name="TextBox 13">
            <a:extLst>
              <a:ext uri="{FF2B5EF4-FFF2-40B4-BE49-F238E27FC236}">
                <a16:creationId xmlns:a16="http://schemas.microsoft.com/office/drawing/2014/main" id="{1871A3C4-9304-438D-9DC2-468762AE3CFC}"/>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C0F2977E-3F9D-4F67-8A26-10EE66B14681}"/>
              </a:ext>
            </a:extLst>
          </p:cNvPr>
          <p:cNvSpPr>
            <a:spLocks noGrp="1"/>
          </p:cNvSpPr>
          <p:nvPr>
            <p:ph type="sldNum" sz="quarter" idx="12"/>
          </p:nvPr>
        </p:nvSpPr>
        <p:spPr/>
        <p:txBody>
          <a:bodyPr/>
          <a:lstStyle/>
          <a:p>
            <a:fld id="{D039CB29-7847-40D7-8A43-28BBEF9CF432}" type="slidenum">
              <a:rPr lang="es-MX" smtClean="0"/>
              <a:t>58</a:t>
            </a:fld>
            <a:endParaRPr lang="es-MX"/>
          </a:p>
        </p:txBody>
      </p:sp>
    </p:spTree>
    <p:extLst>
      <p:ext uri="{BB962C8B-B14F-4D97-AF65-F5344CB8AC3E}">
        <p14:creationId xmlns:p14="http://schemas.microsoft.com/office/powerpoint/2010/main" val="3017743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00190"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Un Halloween memorable para todos.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28 de octubre del 2022</a:t>
            </a:r>
          </a:p>
        </p:txBody>
      </p:sp>
      <p:pic>
        <p:nvPicPr>
          <p:cNvPr id="6" name="Picture 5">
            <a:extLst>
              <a:ext uri="{FF2B5EF4-FFF2-40B4-BE49-F238E27FC236}">
                <a16:creationId xmlns:a16="http://schemas.microsoft.com/office/drawing/2014/main" id="{67C0C9A6-30F8-4D8B-ACF5-CB6CBC710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86" y="6607277"/>
            <a:ext cx="3439231" cy="2197508"/>
          </a:xfrm>
          <a:prstGeom prst="rect">
            <a:avLst/>
          </a:prstGeom>
        </p:spPr>
      </p:pic>
      <p:pic>
        <p:nvPicPr>
          <p:cNvPr id="10" name="Picture 9">
            <a:extLst>
              <a:ext uri="{FF2B5EF4-FFF2-40B4-BE49-F238E27FC236}">
                <a16:creationId xmlns:a16="http://schemas.microsoft.com/office/drawing/2014/main" id="{B6EC136C-F0B1-439E-A402-E92A40CC3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787" y="6607277"/>
            <a:ext cx="2280985" cy="2197508"/>
          </a:xfrm>
          <a:prstGeom prst="rect">
            <a:avLst/>
          </a:prstGeom>
        </p:spPr>
      </p:pic>
      <p:pic>
        <p:nvPicPr>
          <p:cNvPr id="14" name="Picture 13">
            <a:extLst>
              <a:ext uri="{FF2B5EF4-FFF2-40B4-BE49-F238E27FC236}">
                <a16:creationId xmlns:a16="http://schemas.microsoft.com/office/drawing/2014/main" id="{D813A4EF-F4C5-4D54-9D5F-41C641D903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87" y="4341288"/>
            <a:ext cx="6627544" cy="2197508"/>
          </a:xfrm>
          <a:prstGeom prst="rect">
            <a:avLst/>
          </a:prstGeom>
        </p:spPr>
      </p:pic>
      <p:sp>
        <p:nvSpPr>
          <p:cNvPr id="16" name="Rectangle 15">
            <a:extLst>
              <a:ext uri="{FF2B5EF4-FFF2-40B4-BE49-F238E27FC236}">
                <a16:creationId xmlns:a16="http://schemas.microsoft.com/office/drawing/2014/main" id="{18A4D08E-65ED-4A30-AF40-8BDBB21EF15F}"/>
              </a:ext>
            </a:extLst>
          </p:cNvPr>
          <p:cNvSpPr/>
          <p:nvPr/>
        </p:nvSpPr>
        <p:spPr>
          <a:xfrm>
            <a:off x="3672347" y="6607277"/>
            <a:ext cx="674211" cy="2197508"/>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TextBox 16">
            <a:extLst>
              <a:ext uri="{FF2B5EF4-FFF2-40B4-BE49-F238E27FC236}">
                <a16:creationId xmlns:a16="http://schemas.microsoft.com/office/drawing/2014/main" id="{2170A5FC-BF5C-4535-BCBC-28F74B098CAC}"/>
              </a:ext>
            </a:extLst>
          </p:cNvPr>
          <p:cNvSpPr txBox="1"/>
          <p:nvPr/>
        </p:nvSpPr>
        <p:spPr>
          <a:xfrm>
            <a:off x="23979" y="1482422"/>
            <a:ext cx="6603565" cy="2862322"/>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Debemos el enorme agradecimiento a la actividad que han realizado y de la que nos han hecho participes nuestros compañeros del grupo Fletes México, en cuya organización se ha logrado un evento para los hijos de los colaboradores de ambas empresas. </a:t>
            </a:r>
          </a:p>
          <a:p>
            <a:pPr algn="just"/>
            <a:r>
              <a:rPr lang="es-MX" dirty="0">
                <a:latin typeface="Arial" panose="020B0604020202020204" pitchFamily="34" charset="0"/>
                <a:cs typeface="Arial" panose="020B0604020202020204" pitchFamily="34" charset="0"/>
              </a:rPr>
              <a:t>¡Un Halloween inigualable! Un evento perfecto para pequeños y adultos. Los niños fueron invitados a las instalaciones de la empresa que fue adornada de manera temática a la celebración donde en cada cubículo de los departamentos salían triunfadores con dulces golosinas. </a:t>
            </a:r>
          </a:p>
        </p:txBody>
      </p:sp>
      <p:sp>
        <p:nvSpPr>
          <p:cNvPr id="18" name="TextBox 17">
            <a:extLst>
              <a:ext uri="{FF2B5EF4-FFF2-40B4-BE49-F238E27FC236}">
                <a16:creationId xmlns:a16="http://schemas.microsoft.com/office/drawing/2014/main" id="{237096AB-F873-4DB6-80FD-19A149A92296}"/>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E0756028-AB1B-4CD6-A41D-A9660BA184D2}"/>
              </a:ext>
            </a:extLst>
          </p:cNvPr>
          <p:cNvSpPr>
            <a:spLocks noGrp="1"/>
          </p:cNvSpPr>
          <p:nvPr>
            <p:ph type="sldNum" sz="quarter" idx="12"/>
          </p:nvPr>
        </p:nvSpPr>
        <p:spPr/>
        <p:txBody>
          <a:bodyPr/>
          <a:lstStyle/>
          <a:p>
            <a:fld id="{D039CB29-7847-40D7-8A43-28BBEF9CF432}" type="slidenum">
              <a:rPr lang="es-MX" smtClean="0"/>
              <a:t>59</a:t>
            </a:fld>
            <a:endParaRPr lang="es-MX"/>
          </a:p>
        </p:txBody>
      </p:sp>
    </p:spTree>
    <p:extLst>
      <p:ext uri="{BB962C8B-B14F-4D97-AF65-F5344CB8AC3E}">
        <p14:creationId xmlns:p14="http://schemas.microsoft.com/office/powerpoint/2010/main" val="221178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13" name="TextBox 12">
            <a:extLst>
              <a:ext uri="{FF2B5EF4-FFF2-40B4-BE49-F238E27FC236}">
                <a16:creationId xmlns:a16="http://schemas.microsoft.com/office/drawing/2014/main" id="{A88B9412-DF74-44BD-A81D-29E72EB2DDB8}"/>
              </a:ext>
            </a:extLst>
          </p:cNvPr>
          <p:cNvSpPr txBox="1"/>
          <p:nvPr/>
        </p:nvSpPr>
        <p:spPr>
          <a:xfrm>
            <a:off x="1276538" y="38072"/>
            <a:ext cx="5351005" cy="707886"/>
          </a:xfrm>
          <a:prstGeom prst="rect">
            <a:avLst/>
          </a:prstGeom>
          <a:noFill/>
        </p:spPr>
        <p:txBody>
          <a:bodyPr wrap="square" rtlCol="0">
            <a:spAutoFit/>
          </a:bodyPr>
          <a:lstStyle/>
          <a:p>
            <a:pPr algn="r"/>
            <a:r>
              <a:rPr lang="es-MX" sz="4000" dirty="0">
                <a:solidFill>
                  <a:schemeClr val="bg1"/>
                </a:solidFill>
                <a:latin typeface="Arial Black" panose="020B0A04020102020204" pitchFamily="34" charset="0"/>
                <a:cs typeface="Aharoni" panose="02010803020104030203" pitchFamily="2" charset="-79"/>
              </a:rPr>
              <a:t>VALORES</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6</a:t>
            </a:fld>
            <a:endParaRPr lang="es-MX"/>
          </a:p>
        </p:txBody>
      </p:sp>
      <p:pic>
        <p:nvPicPr>
          <p:cNvPr id="11" name="Picture 10">
            <a:extLst>
              <a:ext uri="{FF2B5EF4-FFF2-40B4-BE49-F238E27FC236}">
                <a16:creationId xmlns:a16="http://schemas.microsoft.com/office/drawing/2014/main" id="{5D346146-CA57-4978-8564-CD0EFDCB636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2722" b="20500"/>
          <a:stretch/>
        </p:blipFill>
        <p:spPr>
          <a:xfrm>
            <a:off x="406947" y="1566770"/>
            <a:ext cx="6606501" cy="6352010"/>
          </a:xfrm>
          <a:prstGeom prst="rect">
            <a:avLst/>
          </a:prstGeom>
        </p:spPr>
      </p:pic>
    </p:spTree>
    <p:extLst>
      <p:ext uri="{BB962C8B-B14F-4D97-AF65-F5344CB8AC3E}">
        <p14:creationId xmlns:p14="http://schemas.microsoft.com/office/powerpoint/2010/main" val="1768182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5300190"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Celebrando el día de los fieles difuntos.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02 de noviembre del 2022</a:t>
            </a:r>
          </a:p>
        </p:txBody>
      </p:sp>
      <p:pic>
        <p:nvPicPr>
          <p:cNvPr id="9" name="Picture 8">
            <a:extLst>
              <a:ext uri="{FF2B5EF4-FFF2-40B4-BE49-F238E27FC236}">
                <a16:creationId xmlns:a16="http://schemas.microsoft.com/office/drawing/2014/main" id="{329DCBCC-3921-44CF-B08C-4E88E20E3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32" y="6159294"/>
            <a:ext cx="3554361" cy="2665771"/>
          </a:xfrm>
          <a:prstGeom prst="rect">
            <a:avLst/>
          </a:prstGeom>
        </p:spPr>
      </p:pic>
      <p:pic>
        <p:nvPicPr>
          <p:cNvPr id="18" name="Picture 17">
            <a:extLst>
              <a:ext uri="{FF2B5EF4-FFF2-40B4-BE49-F238E27FC236}">
                <a16:creationId xmlns:a16="http://schemas.microsoft.com/office/drawing/2014/main" id="{5FF2B240-A60D-4CE7-B110-B86D7F563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899" y="5037343"/>
            <a:ext cx="2839869" cy="3786492"/>
          </a:xfrm>
          <a:prstGeom prst="rect">
            <a:avLst/>
          </a:prstGeom>
        </p:spPr>
      </p:pic>
      <p:sp>
        <p:nvSpPr>
          <p:cNvPr id="19" name="Rectangle 18">
            <a:extLst>
              <a:ext uri="{FF2B5EF4-FFF2-40B4-BE49-F238E27FC236}">
                <a16:creationId xmlns:a16="http://schemas.microsoft.com/office/drawing/2014/main" id="{B1AE59AA-A8BA-456F-8BDA-7FDF93B7BDB1}"/>
              </a:ext>
            </a:extLst>
          </p:cNvPr>
          <p:cNvSpPr/>
          <p:nvPr/>
        </p:nvSpPr>
        <p:spPr>
          <a:xfrm>
            <a:off x="162232" y="5037343"/>
            <a:ext cx="3554361" cy="979999"/>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TextBox 19">
            <a:extLst>
              <a:ext uri="{FF2B5EF4-FFF2-40B4-BE49-F238E27FC236}">
                <a16:creationId xmlns:a16="http://schemas.microsoft.com/office/drawing/2014/main" id="{398CAAE2-1D55-4050-8720-7D007774F9E8}"/>
              </a:ext>
            </a:extLst>
          </p:cNvPr>
          <p:cNvSpPr txBox="1"/>
          <p:nvPr/>
        </p:nvSpPr>
        <p:spPr>
          <a:xfrm>
            <a:off x="23979" y="1482422"/>
            <a:ext cx="6603565" cy="2585323"/>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Una de las celebraciones más importante para México, es sin lugar a duda el 02 de noviembre, día en que festejamos a los </a:t>
            </a:r>
            <a:r>
              <a:rPr lang="es-MX" i="1" dirty="0">
                <a:latin typeface="Arial" panose="020B0604020202020204" pitchFamily="34" charset="0"/>
                <a:cs typeface="Arial" panose="020B0604020202020204" pitchFamily="34" charset="0"/>
              </a:rPr>
              <a:t>Fieles Difuntos</a:t>
            </a:r>
            <a:r>
              <a:rPr lang="es-MX" dirty="0">
                <a:latin typeface="Arial" panose="020B0604020202020204" pitchFamily="34" charset="0"/>
                <a:cs typeface="Arial" panose="020B0604020202020204" pitchFamily="34" charset="0"/>
              </a:rPr>
              <a:t>. </a:t>
            </a:r>
          </a:p>
          <a:p>
            <a:pPr algn="just"/>
            <a:r>
              <a:rPr lang="es-MX" dirty="0">
                <a:latin typeface="Arial" panose="020B0604020202020204" pitchFamily="34" charset="0"/>
                <a:cs typeface="Arial" panose="020B0604020202020204" pitchFamily="34" charset="0"/>
              </a:rPr>
              <a:t>Las sucursales preparan altares conmemorativos, sus colaboradores se reúnen en comedor y degustan el tradicional pan de muerto acompañado de películas de antaño como </a:t>
            </a:r>
            <a:r>
              <a:rPr lang="es-MX" i="1" dirty="0">
                <a:latin typeface="Arial" panose="020B0604020202020204" pitchFamily="34" charset="0"/>
                <a:cs typeface="Arial" panose="020B0604020202020204" pitchFamily="34" charset="0"/>
              </a:rPr>
              <a:t>Macario</a:t>
            </a:r>
            <a:r>
              <a:rPr lang="es-MX" dirty="0">
                <a:latin typeface="Arial" panose="020B0604020202020204" pitchFamily="34" charset="0"/>
                <a:cs typeface="Arial" panose="020B0604020202020204" pitchFamily="34" charset="0"/>
              </a:rPr>
              <a:t>.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Una tradición llena de colores y dulces recuerdos.</a:t>
            </a:r>
          </a:p>
        </p:txBody>
      </p:sp>
      <p:sp>
        <p:nvSpPr>
          <p:cNvPr id="21" name="TextBox 20">
            <a:extLst>
              <a:ext uri="{FF2B5EF4-FFF2-40B4-BE49-F238E27FC236}">
                <a16:creationId xmlns:a16="http://schemas.microsoft.com/office/drawing/2014/main" id="{D97B7C59-324E-4B22-A0C0-A77DE990ADD5}"/>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F3862372-A3EC-4843-BF27-BCCC161E9042}"/>
              </a:ext>
            </a:extLst>
          </p:cNvPr>
          <p:cNvSpPr>
            <a:spLocks noGrp="1"/>
          </p:cNvSpPr>
          <p:nvPr>
            <p:ph type="sldNum" sz="quarter" idx="12"/>
          </p:nvPr>
        </p:nvSpPr>
        <p:spPr/>
        <p:txBody>
          <a:bodyPr/>
          <a:lstStyle/>
          <a:p>
            <a:fld id="{D039CB29-7847-40D7-8A43-28BBEF9CF432}" type="slidenum">
              <a:rPr lang="es-MX" smtClean="0"/>
              <a:t>60</a:t>
            </a:fld>
            <a:endParaRPr lang="es-MX"/>
          </a:p>
        </p:txBody>
      </p:sp>
    </p:spTree>
    <p:extLst>
      <p:ext uri="{BB962C8B-B14F-4D97-AF65-F5344CB8AC3E}">
        <p14:creationId xmlns:p14="http://schemas.microsoft.com/office/powerpoint/2010/main" val="1152654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603566"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Unidos por la pasión del futbol,</a:t>
            </a:r>
          </a:p>
          <a:p>
            <a:r>
              <a:rPr lang="es-MX" dirty="0">
                <a:solidFill>
                  <a:srgbClr val="002060"/>
                </a:solidFill>
                <a:latin typeface="Arial Black" panose="020B0A04020102020204" pitchFamily="34" charset="0"/>
                <a:cs typeface="Aharoni" panose="02010803020104030203" pitchFamily="2" charset="-79"/>
              </a:rPr>
              <a:t>                            ¡México en el mundial de Qatar!</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0517" y="577334"/>
            <a:ext cx="5327027"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Noviembre del 2022</a:t>
            </a:r>
          </a:p>
        </p:txBody>
      </p:sp>
      <p:pic>
        <p:nvPicPr>
          <p:cNvPr id="6" name="Picture 5">
            <a:extLst>
              <a:ext uri="{FF2B5EF4-FFF2-40B4-BE49-F238E27FC236}">
                <a16:creationId xmlns:a16="http://schemas.microsoft.com/office/drawing/2014/main" id="{9F3974E7-9322-4C3A-9D0F-786AA303E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689" y="6022877"/>
            <a:ext cx="3567951" cy="2660241"/>
          </a:xfrm>
          <a:prstGeom prst="rect">
            <a:avLst/>
          </a:prstGeom>
        </p:spPr>
      </p:pic>
      <p:pic>
        <p:nvPicPr>
          <p:cNvPr id="11" name="Picture 10">
            <a:extLst>
              <a:ext uri="{FF2B5EF4-FFF2-40B4-BE49-F238E27FC236}">
                <a16:creationId xmlns:a16="http://schemas.microsoft.com/office/drawing/2014/main" id="{C756A69D-60EC-41B5-821D-EF9D111E5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517" y="3053062"/>
            <a:ext cx="3857901" cy="2893426"/>
          </a:xfrm>
          <a:prstGeom prst="rect">
            <a:avLst/>
          </a:prstGeom>
        </p:spPr>
      </p:pic>
      <p:pic>
        <p:nvPicPr>
          <p:cNvPr id="15" name="Picture 14">
            <a:extLst>
              <a:ext uri="{FF2B5EF4-FFF2-40B4-BE49-F238E27FC236}">
                <a16:creationId xmlns:a16="http://schemas.microsoft.com/office/drawing/2014/main" id="{05909D70-D65A-424E-8C04-B9DA8E0AD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28" y="6022877"/>
            <a:ext cx="3029633" cy="2660242"/>
          </a:xfrm>
          <a:prstGeom prst="rect">
            <a:avLst/>
          </a:prstGeom>
        </p:spPr>
      </p:pic>
      <p:sp>
        <p:nvSpPr>
          <p:cNvPr id="16" name="TextBox 15">
            <a:extLst>
              <a:ext uri="{FF2B5EF4-FFF2-40B4-BE49-F238E27FC236}">
                <a16:creationId xmlns:a16="http://schemas.microsoft.com/office/drawing/2014/main" id="{EA9136A7-B93D-40C3-97A6-7CA92417D0D5}"/>
              </a:ext>
            </a:extLst>
          </p:cNvPr>
          <p:cNvSpPr txBox="1"/>
          <p:nvPr/>
        </p:nvSpPr>
        <p:spPr>
          <a:xfrm>
            <a:off x="47957" y="1629283"/>
            <a:ext cx="6603565" cy="147732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¡Vamos México! </a:t>
            </a:r>
          </a:p>
          <a:p>
            <a:pPr algn="just"/>
            <a:r>
              <a:rPr lang="es-MX" dirty="0">
                <a:latin typeface="Arial" panose="020B0604020202020204" pitchFamily="34" charset="0"/>
                <a:cs typeface="Arial" panose="020B0604020202020204" pitchFamily="34" charset="0"/>
              </a:rPr>
              <a:t>Los colaboradores se reúnen para apoyar a su equipo de futbol en este nuevo mundial. </a:t>
            </a:r>
          </a:p>
          <a:p>
            <a:pPr algn="just"/>
            <a:r>
              <a:rPr lang="es-MX" dirty="0">
                <a:latin typeface="Arial" panose="020B0604020202020204" pitchFamily="34" charset="0"/>
                <a:cs typeface="Arial" panose="020B0604020202020204" pitchFamily="34" charset="0"/>
              </a:rPr>
              <a:t>Se arman concursos para ver ¨quién tiene el outfit más creativo¨ y otro para una quínela amistosa.  </a:t>
            </a:r>
          </a:p>
        </p:txBody>
      </p:sp>
      <p:sp>
        <p:nvSpPr>
          <p:cNvPr id="17" name="TextBox 16">
            <a:extLst>
              <a:ext uri="{FF2B5EF4-FFF2-40B4-BE49-F238E27FC236}">
                <a16:creationId xmlns:a16="http://schemas.microsoft.com/office/drawing/2014/main" id="{57AE99F1-0996-4849-81F7-D4E65C760AB3}"/>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1130CDC3-79B1-45A6-B0CF-C6728E0900A4}"/>
              </a:ext>
            </a:extLst>
          </p:cNvPr>
          <p:cNvSpPr>
            <a:spLocks noGrp="1"/>
          </p:cNvSpPr>
          <p:nvPr>
            <p:ph type="sldNum" sz="quarter" idx="12"/>
          </p:nvPr>
        </p:nvSpPr>
        <p:spPr/>
        <p:txBody>
          <a:bodyPr/>
          <a:lstStyle/>
          <a:p>
            <a:fld id="{D039CB29-7847-40D7-8A43-28BBEF9CF432}" type="slidenum">
              <a:rPr lang="es-MX" smtClean="0"/>
              <a:t>61</a:t>
            </a:fld>
            <a:endParaRPr lang="es-MX"/>
          </a:p>
        </p:txBody>
      </p:sp>
    </p:spTree>
    <p:extLst>
      <p:ext uri="{BB962C8B-B14F-4D97-AF65-F5344CB8AC3E}">
        <p14:creationId xmlns:p14="http://schemas.microsoft.com/office/powerpoint/2010/main" val="16333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4695505"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Día de la Virgen de Guadalupe.</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07 de diciembre del 2022</a:t>
            </a:r>
          </a:p>
        </p:txBody>
      </p:sp>
      <p:sp>
        <p:nvSpPr>
          <p:cNvPr id="16" name="Rectangle 15">
            <a:extLst>
              <a:ext uri="{FF2B5EF4-FFF2-40B4-BE49-F238E27FC236}">
                <a16:creationId xmlns:a16="http://schemas.microsoft.com/office/drawing/2014/main" id="{603F0757-A92D-4FAF-AB15-27338E0A61F2}"/>
              </a:ext>
            </a:extLst>
          </p:cNvPr>
          <p:cNvSpPr/>
          <p:nvPr/>
        </p:nvSpPr>
        <p:spPr>
          <a:xfrm>
            <a:off x="6032089" y="3706383"/>
            <a:ext cx="669195" cy="5113770"/>
          </a:xfrm>
          <a:prstGeom prst="rect">
            <a:avLst/>
          </a:prstGeom>
          <a:solidFill>
            <a:srgbClr val="FF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Picture 5">
            <a:extLst>
              <a:ext uri="{FF2B5EF4-FFF2-40B4-BE49-F238E27FC236}">
                <a16:creationId xmlns:a16="http://schemas.microsoft.com/office/drawing/2014/main" id="{B395575B-2D9E-409D-8540-67775E683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0" y="3706383"/>
            <a:ext cx="5805293" cy="5113770"/>
          </a:xfrm>
          <a:prstGeom prst="rect">
            <a:avLst/>
          </a:prstGeom>
        </p:spPr>
      </p:pic>
      <p:sp>
        <p:nvSpPr>
          <p:cNvPr id="9" name="TextBox 8">
            <a:extLst>
              <a:ext uri="{FF2B5EF4-FFF2-40B4-BE49-F238E27FC236}">
                <a16:creationId xmlns:a16="http://schemas.microsoft.com/office/drawing/2014/main" id="{B0C0C932-2A66-470C-A81D-90162FA71916}"/>
              </a:ext>
            </a:extLst>
          </p:cNvPr>
          <p:cNvSpPr txBox="1"/>
          <p:nvPr/>
        </p:nvSpPr>
        <p:spPr>
          <a:xfrm>
            <a:off x="47957" y="1629283"/>
            <a:ext cx="6603565" cy="1754326"/>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Carga Express no hace distinciones por edad, sexo, raza o religión. Por el contrario buscar impulsar la cultura y tradiciones de las que goza en un país tan rico en cultura como México. </a:t>
            </a:r>
          </a:p>
          <a:p>
            <a:pPr algn="just"/>
            <a:r>
              <a:rPr lang="es-MX" dirty="0">
                <a:latin typeface="Arial" panose="020B0604020202020204" pitchFamily="34" charset="0"/>
                <a:cs typeface="Arial" panose="020B0604020202020204" pitchFamily="34" charset="0"/>
              </a:rPr>
              <a:t>La reunión anual para celebrar el día de La Virgen de Guadalupe se hace presente una vez más en este 2022</a:t>
            </a:r>
          </a:p>
        </p:txBody>
      </p:sp>
      <p:sp>
        <p:nvSpPr>
          <p:cNvPr id="10" name="TextBox 9">
            <a:extLst>
              <a:ext uri="{FF2B5EF4-FFF2-40B4-BE49-F238E27FC236}">
                <a16:creationId xmlns:a16="http://schemas.microsoft.com/office/drawing/2014/main" id="{91A4AC2D-C770-442B-B201-336CB93FB19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3" name="Slide Number Placeholder 2">
            <a:extLst>
              <a:ext uri="{FF2B5EF4-FFF2-40B4-BE49-F238E27FC236}">
                <a16:creationId xmlns:a16="http://schemas.microsoft.com/office/drawing/2014/main" id="{0421B7B8-80FC-4879-866E-2EDF976EF9B0}"/>
              </a:ext>
            </a:extLst>
          </p:cNvPr>
          <p:cNvSpPr>
            <a:spLocks noGrp="1"/>
          </p:cNvSpPr>
          <p:nvPr>
            <p:ph type="sldNum" sz="quarter" idx="12"/>
          </p:nvPr>
        </p:nvSpPr>
        <p:spPr/>
        <p:txBody>
          <a:bodyPr/>
          <a:lstStyle/>
          <a:p>
            <a:fld id="{D039CB29-7847-40D7-8A43-28BBEF9CF432}" type="slidenum">
              <a:rPr lang="es-MX" smtClean="0"/>
              <a:t>62</a:t>
            </a:fld>
            <a:endParaRPr lang="es-MX"/>
          </a:p>
        </p:txBody>
      </p:sp>
    </p:spTree>
    <p:extLst>
      <p:ext uri="{BB962C8B-B14F-4D97-AF65-F5344CB8AC3E}">
        <p14:creationId xmlns:p14="http://schemas.microsoft.com/office/powerpoint/2010/main" val="2369181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Reconocimiento a los mejores</a:t>
            </a:r>
          </a:p>
          <a:p>
            <a:r>
              <a:rPr lang="es-MX" dirty="0">
                <a:solidFill>
                  <a:srgbClr val="002060"/>
                </a:solidFill>
                <a:latin typeface="Arial Black" panose="020B0A04020102020204" pitchFamily="34" charset="0"/>
                <a:cs typeface="Aharoni" panose="02010803020104030203" pitchFamily="2" charset="-79"/>
              </a:rPr>
              <a:t>                                          operadores del mes. </a:t>
            </a:r>
          </a:p>
        </p:txBody>
      </p:sp>
      <p:sp>
        <p:nvSpPr>
          <p:cNvPr id="8" name="TextBox 7">
            <a:extLst>
              <a:ext uri="{FF2B5EF4-FFF2-40B4-BE49-F238E27FC236}">
                <a16:creationId xmlns:a16="http://schemas.microsoft.com/office/drawing/2014/main" id="{4F42CB91-1923-4AA0-B9F4-9A5A137D88D1}"/>
              </a:ext>
            </a:extLst>
          </p:cNvPr>
          <p:cNvSpPr txBox="1"/>
          <p:nvPr/>
        </p:nvSpPr>
        <p:spPr>
          <a:xfrm>
            <a:off x="1276539" y="577334"/>
            <a:ext cx="5351005"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11" name="Picture 10">
            <a:extLst>
              <a:ext uri="{FF2B5EF4-FFF2-40B4-BE49-F238E27FC236}">
                <a16:creationId xmlns:a16="http://schemas.microsoft.com/office/drawing/2014/main" id="{6870677F-305D-47F0-A666-B70F8DA24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76" y="2928498"/>
            <a:ext cx="3086549" cy="4844549"/>
          </a:xfrm>
          <a:prstGeom prst="rect">
            <a:avLst/>
          </a:prstGeom>
        </p:spPr>
      </p:pic>
      <p:pic>
        <p:nvPicPr>
          <p:cNvPr id="12" name="Picture 11">
            <a:extLst>
              <a:ext uri="{FF2B5EF4-FFF2-40B4-BE49-F238E27FC236}">
                <a16:creationId xmlns:a16="http://schemas.microsoft.com/office/drawing/2014/main" id="{872CCA95-EF77-48DD-A0CC-136EE11535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5511" y="2912827"/>
            <a:ext cx="3428999" cy="4901854"/>
          </a:xfrm>
          <a:prstGeom prst="rect">
            <a:avLst/>
          </a:prstGeom>
        </p:spPr>
      </p:pic>
      <p:sp>
        <p:nvSpPr>
          <p:cNvPr id="3" name="Slide Number Placeholder 2">
            <a:extLst>
              <a:ext uri="{FF2B5EF4-FFF2-40B4-BE49-F238E27FC236}">
                <a16:creationId xmlns:a16="http://schemas.microsoft.com/office/drawing/2014/main" id="{970F121E-63E5-4B2F-AFC9-9988E9478EC7}"/>
              </a:ext>
            </a:extLst>
          </p:cNvPr>
          <p:cNvSpPr>
            <a:spLocks noGrp="1"/>
          </p:cNvSpPr>
          <p:nvPr>
            <p:ph type="sldNum" sz="quarter" idx="12"/>
          </p:nvPr>
        </p:nvSpPr>
        <p:spPr/>
        <p:txBody>
          <a:bodyPr/>
          <a:lstStyle/>
          <a:p>
            <a:fld id="{D039CB29-7847-40D7-8A43-28BBEF9CF432}" type="slidenum">
              <a:rPr lang="es-MX" smtClean="0"/>
              <a:t>63</a:t>
            </a:fld>
            <a:endParaRPr lang="es-MX"/>
          </a:p>
        </p:txBody>
      </p:sp>
      <p:sp>
        <p:nvSpPr>
          <p:cNvPr id="13" name="TextBox 12">
            <a:extLst>
              <a:ext uri="{FF2B5EF4-FFF2-40B4-BE49-F238E27FC236}">
                <a16:creationId xmlns:a16="http://schemas.microsoft.com/office/drawing/2014/main" id="{D1219189-2EC6-4B48-A14D-FA84B6345DD0}"/>
              </a:ext>
            </a:extLst>
          </p:cNvPr>
          <p:cNvSpPr txBox="1"/>
          <p:nvPr/>
        </p:nvSpPr>
        <p:spPr>
          <a:xfrm>
            <a:off x="47957" y="1540795"/>
            <a:ext cx="6603565" cy="120032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Con mejor rendimiento, puntualidad, honestos y comprometidos. Cada mes se reconoce a los mejores operadores de cada sucursal que han destacado en la calidad de su trabajo y de su persona. </a:t>
            </a:r>
          </a:p>
        </p:txBody>
      </p:sp>
    </p:spTree>
    <p:extLst>
      <p:ext uri="{BB962C8B-B14F-4D97-AF65-F5344CB8AC3E}">
        <p14:creationId xmlns:p14="http://schemas.microsoft.com/office/powerpoint/2010/main" val="3176349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Día de la Mujer</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08 de marzo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3B63BE88-D7D6-4FB5-BAE6-AEEC4A26E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1" y="6082833"/>
            <a:ext cx="3429000" cy="2593146"/>
          </a:xfrm>
          <a:prstGeom prst="rect">
            <a:avLst/>
          </a:prstGeom>
        </p:spPr>
      </p:pic>
      <p:pic>
        <p:nvPicPr>
          <p:cNvPr id="11" name="Picture 10">
            <a:extLst>
              <a:ext uri="{FF2B5EF4-FFF2-40B4-BE49-F238E27FC236}">
                <a16:creationId xmlns:a16="http://schemas.microsoft.com/office/drawing/2014/main" id="{2614161E-2751-4DDC-AF51-ED316C7B4A48}"/>
              </a:ext>
            </a:extLst>
          </p:cNvPr>
          <p:cNvPicPr>
            <a:picLocks noChangeAspect="1"/>
          </p:cNvPicPr>
          <p:nvPr/>
        </p:nvPicPr>
        <p:blipFill rotWithShape="1">
          <a:blip r:embed="rId5">
            <a:extLst>
              <a:ext uri="{28A0092B-C50C-407E-A947-70E740481C1C}">
                <a14:useLocalDpi xmlns:a14="http://schemas.microsoft.com/office/drawing/2010/main" val="0"/>
              </a:ext>
            </a:extLst>
          </a:blip>
          <a:srcRect t="37017"/>
          <a:stretch/>
        </p:blipFill>
        <p:spPr>
          <a:xfrm>
            <a:off x="3709519" y="5796365"/>
            <a:ext cx="3048000" cy="2879613"/>
          </a:xfrm>
          <a:prstGeom prst="rect">
            <a:avLst/>
          </a:prstGeom>
        </p:spPr>
      </p:pic>
      <p:pic>
        <p:nvPicPr>
          <p:cNvPr id="15" name="Picture 14">
            <a:extLst>
              <a:ext uri="{FF2B5EF4-FFF2-40B4-BE49-F238E27FC236}">
                <a16:creationId xmlns:a16="http://schemas.microsoft.com/office/drawing/2014/main" id="{33E3DA37-EC9D-4F44-8695-CF0CB4E53182}"/>
              </a:ext>
            </a:extLst>
          </p:cNvPr>
          <p:cNvPicPr>
            <a:picLocks noChangeAspect="1"/>
          </p:cNvPicPr>
          <p:nvPr/>
        </p:nvPicPr>
        <p:blipFill rotWithShape="1">
          <a:blip r:embed="rId6">
            <a:extLst>
              <a:ext uri="{28A0092B-C50C-407E-A947-70E740481C1C}">
                <a14:useLocalDpi xmlns:a14="http://schemas.microsoft.com/office/drawing/2010/main" val="0"/>
              </a:ext>
            </a:extLst>
          </a:blip>
          <a:srcRect t="36610"/>
          <a:stretch/>
        </p:blipFill>
        <p:spPr>
          <a:xfrm>
            <a:off x="3709518" y="2949454"/>
            <a:ext cx="3048001" cy="2707427"/>
          </a:xfrm>
          <a:prstGeom prst="rect">
            <a:avLst/>
          </a:prstGeom>
        </p:spPr>
      </p:pic>
      <p:pic>
        <p:nvPicPr>
          <p:cNvPr id="19" name="Picture 18">
            <a:extLst>
              <a:ext uri="{FF2B5EF4-FFF2-40B4-BE49-F238E27FC236}">
                <a16:creationId xmlns:a16="http://schemas.microsoft.com/office/drawing/2014/main" id="{83F5F84B-AE7B-4632-9A90-40DE24BDB157}"/>
              </a:ext>
            </a:extLst>
          </p:cNvPr>
          <p:cNvPicPr>
            <a:picLocks noChangeAspect="1"/>
          </p:cNvPicPr>
          <p:nvPr/>
        </p:nvPicPr>
        <p:blipFill rotWithShape="1">
          <a:blip r:embed="rId7">
            <a:extLst>
              <a:ext uri="{28A0092B-C50C-407E-A947-70E740481C1C}">
                <a14:useLocalDpi xmlns:a14="http://schemas.microsoft.com/office/drawing/2010/main" val="0"/>
              </a:ext>
            </a:extLst>
          </a:blip>
          <a:srcRect t="36610"/>
          <a:stretch/>
        </p:blipFill>
        <p:spPr>
          <a:xfrm>
            <a:off x="100481" y="2949454"/>
            <a:ext cx="3519018" cy="3001895"/>
          </a:xfrm>
          <a:prstGeom prst="rect">
            <a:avLst/>
          </a:prstGeom>
        </p:spPr>
      </p:pic>
      <p:sp>
        <p:nvSpPr>
          <p:cNvPr id="20" name="Slide Number Placeholder 19">
            <a:extLst>
              <a:ext uri="{FF2B5EF4-FFF2-40B4-BE49-F238E27FC236}">
                <a16:creationId xmlns:a16="http://schemas.microsoft.com/office/drawing/2014/main" id="{C161F313-659C-443F-9BC6-CBCB74066E0F}"/>
              </a:ext>
            </a:extLst>
          </p:cNvPr>
          <p:cNvSpPr>
            <a:spLocks noGrp="1"/>
          </p:cNvSpPr>
          <p:nvPr>
            <p:ph type="sldNum" sz="quarter" idx="12"/>
          </p:nvPr>
        </p:nvSpPr>
        <p:spPr/>
        <p:txBody>
          <a:bodyPr/>
          <a:lstStyle/>
          <a:p>
            <a:fld id="{D039CB29-7847-40D7-8A43-28BBEF9CF432}" type="slidenum">
              <a:rPr lang="es-MX" smtClean="0"/>
              <a:t>64</a:t>
            </a:fld>
            <a:endParaRPr lang="es-MX"/>
          </a:p>
        </p:txBody>
      </p:sp>
      <p:sp>
        <p:nvSpPr>
          <p:cNvPr id="13" name="TextBox 12">
            <a:extLst>
              <a:ext uri="{FF2B5EF4-FFF2-40B4-BE49-F238E27FC236}">
                <a16:creationId xmlns:a16="http://schemas.microsoft.com/office/drawing/2014/main" id="{D6B9E892-D6FB-4EB4-9813-813770EEE500}"/>
              </a:ext>
            </a:extLst>
          </p:cNvPr>
          <p:cNvSpPr txBox="1"/>
          <p:nvPr/>
        </p:nvSpPr>
        <p:spPr>
          <a:xfrm>
            <a:off x="47957" y="1494301"/>
            <a:ext cx="6603565" cy="147732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Este 8 de marzo celebramos a todas las mujeres, y en especial quienes día a día ponen su corazón en la operación de la empresa. Que se esfuerzan por brindar calidad y armonía, pero sobre todo que hacen lo que más les apasiona. </a:t>
            </a:r>
          </a:p>
          <a:p>
            <a:pPr algn="ctr"/>
            <a:r>
              <a:rPr lang="es-MX" dirty="0">
                <a:latin typeface="Arial" panose="020B0604020202020204" pitchFamily="34" charset="0"/>
                <a:cs typeface="Arial" panose="020B0604020202020204" pitchFamily="34" charset="0"/>
              </a:rPr>
              <a:t>¡Estamos orgullosos de ti!</a:t>
            </a:r>
          </a:p>
        </p:txBody>
      </p:sp>
    </p:spTree>
    <p:extLst>
      <p:ext uri="{BB962C8B-B14F-4D97-AF65-F5344CB8AC3E}">
        <p14:creationId xmlns:p14="http://schemas.microsoft.com/office/powerpoint/2010/main" val="3160966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Evita contestar correos fraudulentos.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Todo el año,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6F5572F8-497E-41D2-9447-44BB1AE9D57D}"/>
              </a:ext>
            </a:extLst>
          </p:cNvPr>
          <p:cNvPicPr>
            <a:picLocks noChangeAspect="1"/>
          </p:cNvPicPr>
          <p:nvPr/>
        </p:nvPicPr>
        <p:blipFill rotWithShape="1">
          <a:blip r:embed="rId4">
            <a:extLst>
              <a:ext uri="{28A0092B-C50C-407E-A947-70E740481C1C}">
                <a14:useLocalDpi xmlns:a14="http://schemas.microsoft.com/office/drawing/2010/main" val="0"/>
              </a:ext>
            </a:extLst>
          </a:blip>
          <a:srcRect r="37175"/>
          <a:stretch/>
        </p:blipFill>
        <p:spPr>
          <a:xfrm>
            <a:off x="341328" y="3499741"/>
            <a:ext cx="6199322" cy="5086673"/>
          </a:xfrm>
          <a:prstGeom prst="rect">
            <a:avLst/>
          </a:prstGeom>
        </p:spPr>
      </p:pic>
      <p:sp>
        <p:nvSpPr>
          <p:cNvPr id="10" name="Slide Number Placeholder 9">
            <a:extLst>
              <a:ext uri="{FF2B5EF4-FFF2-40B4-BE49-F238E27FC236}">
                <a16:creationId xmlns:a16="http://schemas.microsoft.com/office/drawing/2014/main" id="{26BA72EC-9E17-4D4A-BE38-AD67B0360BA0}"/>
              </a:ext>
            </a:extLst>
          </p:cNvPr>
          <p:cNvSpPr>
            <a:spLocks noGrp="1"/>
          </p:cNvSpPr>
          <p:nvPr>
            <p:ph type="sldNum" sz="quarter" idx="12"/>
          </p:nvPr>
        </p:nvSpPr>
        <p:spPr/>
        <p:txBody>
          <a:bodyPr/>
          <a:lstStyle/>
          <a:p>
            <a:fld id="{D039CB29-7847-40D7-8A43-28BBEF9CF432}" type="slidenum">
              <a:rPr lang="es-MX" smtClean="0"/>
              <a:t>65</a:t>
            </a:fld>
            <a:endParaRPr lang="es-MX"/>
          </a:p>
        </p:txBody>
      </p:sp>
      <p:sp>
        <p:nvSpPr>
          <p:cNvPr id="11" name="TextBox 10">
            <a:extLst>
              <a:ext uri="{FF2B5EF4-FFF2-40B4-BE49-F238E27FC236}">
                <a16:creationId xmlns:a16="http://schemas.microsoft.com/office/drawing/2014/main" id="{308E019D-CD01-46BC-AB96-99E58C4AD49C}"/>
              </a:ext>
            </a:extLst>
          </p:cNvPr>
          <p:cNvSpPr txBox="1"/>
          <p:nvPr/>
        </p:nvSpPr>
        <p:spPr>
          <a:xfrm>
            <a:off x="47957" y="1494301"/>
            <a:ext cx="6603565" cy="2031325"/>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¿Conoces los tipos de fraude que existen por medios electrónicos? El phishing es el método empleado para hacerse pasar por una persona ¨de confianza¨ buscando igualar lo más posible la dirección de correo original a fin de pasar desapercibido y solicitar información confidencial o alguna suma de dinero. El departamento de sistemas comparte información para evitar caer en este tipo de engaños.</a:t>
            </a:r>
          </a:p>
        </p:txBody>
      </p:sp>
    </p:spTree>
    <p:extLst>
      <p:ext uri="{BB962C8B-B14F-4D97-AF65-F5344CB8AC3E}">
        <p14:creationId xmlns:p14="http://schemas.microsoft.com/office/powerpoint/2010/main" val="1763760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Incentivo al departamento </a:t>
            </a:r>
          </a:p>
          <a:p>
            <a:r>
              <a:rPr lang="es-MX" dirty="0">
                <a:solidFill>
                  <a:srgbClr val="002060"/>
                </a:solidFill>
                <a:latin typeface="Arial Black" panose="020B0A04020102020204" pitchFamily="34" charset="0"/>
                <a:cs typeface="Aharoni" panose="02010803020104030203" pitchFamily="2" charset="-79"/>
              </a:rPr>
              <a:t>                                de Servicio al Cliente.</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Todo el año,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F2AEBEC8-4603-4930-A77F-8F60E3C91E0F}"/>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599766" y="2976243"/>
            <a:ext cx="5579390" cy="5571830"/>
          </a:xfrm>
          <a:prstGeom prst="rect">
            <a:avLst/>
          </a:prstGeom>
        </p:spPr>
      </p:pic>
      <p:sp>
        <p:nvSpPr>
          <p:cNvPr id="10" name="Slide Number Placeholder 9">
            <a:extLst>
              <a:ext uri="{FF2B5EF4-FFF2-40B4-BE49-F238E27FC236}">
                <a16:creationId xmlns:a16="http://schemas.microsoft.com/office/drawing/2014/main" id="{AB5FCCE3-FC16-4C35-865F-561EB22484F8}"/>
              </a:ext>
            </a:extLst>
          </p:cNvPr>
          <p:cNvSpPr>
            <a:spLocks noGrp="1"/>
          </p:cNvSpPr>
          <p:nvPr>
            <p:ph type="sldNum" sz="quarter" idx="12"/>
          </p:nvPr>
        </p:nvSpPr>
        <p:spPr/>
        <p:txBody>
          <a:bodyPr/>
          <a:lstStyle/>
          <a:p>
            <a:fld id="{D039CB29-7847-40D7-8A43-28BBEF9CF432}" type="slidenum">
              <a:rPr lang="es-MX" smtClean="0"/>
              <a:t>66</a:t>
            </a:fld>
            <a:endParaRPr lang="es-MX"/>
          </a:p>
        </p:txBody>
      </p:sp>
      <p:sp>
        <p:nvSpPr>
          <p:cNvPr id="11" name="TextBox 10">
            <a:extLst>
              <a:ext uri="{FF2B5EF4-FFF2-40B4-BE49-F238E27FC236}">
                <a16:creationId xmlns:a16="http://schemas.microsoft.com/office/drawing/2014/main" id="{F9E62F04-ED54-4071-905D-FCB63A60D0BC}"/>
              </a:ext>
            </a:extLst>
          </p:cNvPr>
          <p:cNvSpPr txBox="1"/>
          <p:nvPr/>
        </p:nvSpPr>
        <p:spPr>
          <a:xfrm>
            <a:off x="47957" y="1664782"/>
            <a:ext cx="6603565"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alta dirección ha lanzado un método compensatorio al departamento de Servicio al Cliente por alcanzar una meta de venta de $60,000 en accesoriales al mes. </a:t>
            </a:r>
          </a:p>
        </p:txBody>
      </p:sp>
    </p:spTree>
    <p:extLst>
      <p:ext uri="{BB962C8B-B14F-4D97-AF65-F5344CB8AC3E}">
        <p14:creationId xmlns:p14="http://schemas.microsoft.com/office/powerpoint/2010/main" val="4036663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Recomienda y gana.</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Todo el año,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1BC4F6E1-821E-42EE-BCCE-A1D816C8F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531" y="3168467"/>
            <a:ext cx="4251340" cy="5668453"/>
          </a:xfrm>
          <a:prstGeom prst="rect">
            <a:avLst/>
          </a:prstGeom>
        </p:spPr>
      </p:pic>
      <p:sp>
        <p:nvSpPr>
          <p:cNvPr id="10" name="Slide Number Placeholder 9">
            <a:extLst>
              <a:ext uri="{FF2B5EF4-FFF2-40B4-BE49-F238E27FC236}">
                <a16:creationId xmlns:a16="http://schemas.microsoft.com/office/drawing/2014/main" id="{84B824F0-B0F4-4D64-BC17-30131C8C65B9}"/>
              </a:ext>
            </a:extLst>
          </p:cNvPr>
          <p:cNvSpPr>
            <a:spLocks noGrp="1"/>
          </p:cNvSpPr>
          <p:nvPr>
            <p:ph type="sldNum" sz="quarter" idx="12"/>
          </p:nvPr>
        </p:nvSpPr>
        <p:spPr/>
        <p:txBody>
          <a:bodyPr/>
          <a:lstStyle/>
          <a:p>
            <a:fld id="{D039CB29-7847-40D7-8A43-28BBEF9CF432}" type="slidenum">
              <a:rPr lang="es-MX" smtClean="0"/>
              <a:t>67</a:t>
            </a:fld>
            <a:endParaRPr lang="es-MX"/>
          </a:p>
        </p:txBody>
      </p:sp>
      <p:sp>
        <p:nvSpPr>
          <p:cNvPr id="11" name="TextBox 10">
            <a:extLst>
              <a:ext uri="{FF2B5EF4-FFF2-40B4-BE49-F238E27FC236}">
                <a16:creationId xmlns:a16="http://schemas.microsoft.com/office/drawing/2014/main" id="{56DC20F5-65A8-4B54-87C8-92DB5C7E5200}"/>
              </a:ext>
            </a:extLst>
          </p:cNvPr>
          <p:cNvSpPr txBox="1"/>
          <p:nvPr/>
        </p:nvSpPr>
        <p:spPr>
          <a:xfrm>
            <a:off x="47957" y="1664782"/>
            <a:ext cx="6603565" cy="1754326"/>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En Carga Express se remunera al colaborador que hace labor de recomendación de candidatos (y que son contratados) para las áreas de mantenimiento y operaciones. </a:t>
            </a:r>
          </a:p>
          <a:p>
            <a:pPr algn="just"/>
            <a:r>
              <a:rPr lang="es-MX" dirty="0">
                <a:latin typeface="Arial" panose="020B0604020202020204" pitchFamily="34" charset="0"/>
                <a:cs typeface="Arial" panose="020B0604020202020204" pitchFamily="34" charset="0"/>
              </a:rPr>
              <a:t>Los importes pueden variar dependiendo el área a donde recomiendes al colaborador y los pagos se realizan de manera mensual.</a:t>
            </a:r>
          </a:p>
        </p:txBody>
      </p:sp>
    </p:spTree>
    <p:extLst>
      <p:ext uri="{BB962C8B-B14F-4D97-AF65-F5344CB8AC3E}">
        <p14:creationId xmlns:p14="http://schemas.microsoft.com/office/powerpoint/2010/main" val="4214988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Una platica entre amigos.</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Todo el año,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2CB8C183-2671-4BDB-A24C-BF52F5CAA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7" y="4273728"/>
            <a:ext cx="6717785" cy="2903934"/>
          </a:xfrm>
          <a:prstGeom prst="rect">
            <a:avLst/>
          </a:prstGeom>
        </p:spPr>
      </p:pic>
      <p:sp>
        <p:nvSpPr>
          <p:cNvPr id="10" name="Slide Number Placeholder 9">
            <a:extLst>
              <a:ext uri="{FF2B5EF4-FFF2-40B4-BE49-F238E27FC236}">
                <a16:creationId xmlns:a16="http://schemas.microsoft.com/office/drawing/2014/main" id="{A376DACB-BE37-4EDC-A213-DFEACD174507}"/>
              </a:ext>
            </a:extLst>
          </p:cNvPr>
          <p:cNvSpPr>
            <a:spLocks noGrp="1"/>
          </p:cNvSpPr>
          <p:nvPr>
            <p:ph type="sldNum" sz="quarter" idx="12"/>
          </p:nvPr>
        </p:nvSpPr>
        <p:spPr/>
        <p:txBody>
          <a:bodyPr/>
          <a:lstStyle/>
          <a:p>
            <a:fld id="{D039CB29-7847-40D7-8A43-28BBEF9CF432}" type="slidenum">
              <a:rPr lang="es-MX" smtClean="0"/>
              <a:t>68</a:t>
            </a:fld>
            <a:endParaRPr lang="es-MX"/>
          </a:p>
        </p:txBody>
      </p:sp>
      <p:sp>
        <p:nvSpPr>
          <p:cNvPr id="11" name="TextBox 10">
            <a:extLst>
              <a:ext uri="{FF2B5EF4-FFF2-40B4-BE49-F238E27FC236}">
                <a16:creationId xmlns:a16="http://schemas.microsoft.com/office/drawing/2014/main" id="{C5E110CD-A784-4F05-8B2A-D56EE3E6B390}"/>
              </a:ext>
            </a:extLst>
          </p:cNvPr>
          <p:cNvSpPr txBox="1"/>
          <p:nvPr/>
        </p:nvSpPr>
        <p:spPr>
          <a:xfrm>
            <a:off x="47957" y="1664782"/>
            <a:ext cx="6603565" cy="2031325"/>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Carga Express siempre ha sido transparente en sus operaciones, proyectos y estrategias para con sus colaboradores. Prueba de ello son las reuniones que se sostiene con todo el personal de manera virtual. Se invita aquellos que tienen la oportunidad de conectarse mediante su equipo de computo e incluso a reunirse en salas de descanso, comedor u oficinas para recibir la información juntos.</a:t>
            </a:r>
          </a:p>
        </p:txBody>
      </p:sp>
    </p:spTree>
    <p:extLst>
      <p:ext uri="{BB962C8B-B14F-4D97-AF65-F5344CB8AC3E}">
        <p14:creationId xmlns:p14="http://schemas.microsoft.com/office/powerpoint/2010/main" val="994432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Buscando al próximo líder….</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Noviembre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9" name="Picture 8">
            <a:extLst>
              <a:ext uri="{FF2B5EF4-FFF2-40B4-BE49-F238E27FC236}">
                <a16:creationId xmlns:a16="http://schemas.microsoft.com/office/drawing/2014/main" id="{7CA7BD0C-EA9E-4DF1-A40D-707021886BE5}"/>
              </a:ext>
            </a:extLst>
          </p:cNvPr>
          <p:cNvPicPr>
            <a:picLocks noChangeAspect="1"/>
          </p:cNvPicPr>
          <p:nvPr/>
        </p:nvPicPr>
        <p:blipFill rotWithShape="1">
          <a:blip r:embed="rId4">
            <a:extLst>
              <a:ext uri="{28A0092B-C50C-407E-A947-70E740481C1C}">
                <a14:useLocalDpi xmlns:a14="http://schemas.microsoft.com/office/drawing/2010/main" val="0"/>
              </a:ext>
            </a:extLst>
          </a:blip>
          <a:srcRect r="52316" b="32732"/>
          <a:stretch/>
        </p:blipFill>
        <p:spPr>
          <a:xfrm>
            <a:off x="344720" y="5517069"/>
            <a:ext cx="6306802" cy="3049597"/>
          </a:xfrm>
          <a:prstGeom prst="rect">
            <a:avLst/>
          </a:prstGeom>
        </p:spPr>
      </p:pic>
      <p:sp>
        <p:nvSpPr>
          <p:cNvPr id="10" name="Slide Number Placeholder 9">
            <a:extLst>
              <a:ext uri="{FF2B5EF4-FFF2-40B4-BE49-F238E27FC236}">
                <a16:creationId xmlns:a16="http://schemas.microsoft.com/office/drawing/2014/main" id="{2FA5C137-2A97-405B-862F-17485EEBC414}"/>
              </a:ext>
            </a:extLst>
          </p:cNvPr>
          <p:cNvSpPr>
            <a:spLocks noGrp="1"/>
          </p:cNvSpPr>
          <p:nvPr>
            <p:ph type="sldNum" sz="quarter" idx="12"/>
          </p:nvPr>
        </p:nvSpPr>
        <p:spPr/>
        <p:txBody>
          <a:bodyPr/>
          <a:lstStyle/>
          <a:p>
            <a:fld id="{D039CB29-7847-40D7-8A43-28BBEF9CF432}" type="slidenum">
              <a:rPr lang="es-MX" smtClean="0"/>
              <a:t>69</a:t>
            </a:fld>
            <a:endParaRPr lang="es-MX"/>
          </a:p>
        </p:txBody>
      </p:sp>
      <p:sp>
        <p:nvSpPr>
          <p:cNvPr id="11" name="TextBox 10">
            <a:extLst>
              <a:ext uri="{FF2B5EF4-FFF2-40B4-BE49-F238E27FC236}">
                <a16:creationId xmlns:a16="http://schemas.microsoft.com/office/drawing/2014/main" id="{C9BB13FF-C7C3-4A16-A038-2D8A05B92FE3}"/>
              </a:ext>
            </a:extLst>
          </p:cNvPr>
          <p:cNvSpPr txBox="1"/>
          <p:nvPr/>
        </p:nvSpPr>
        <p:spPr>
          <a:xfrm>
            <a:off x="47957" y="1339319"/>
            <a:ext cx="6603565" cy="3970318"/>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Antes de buscar talento externo, la empresa lanza sus convocatorias de manera interna. De esta manera si te interesa aprender procesos distintos o moverte a departamentos nuevos, la empresa te brinda la oportunidad de entrar en un proceso de cambio. Se realizan entrevistas entre los líderes de departamento para conocerte y se te brinda información de las vacantes que puedes cubrir con dichos movimientos. Una vez resueltas ambas partes se procede a realizar los cambios.</a:t>
            </a:r>
          </a:p>
          <a:p>
            <a:pPr algn="just"/>
            <a:r>
              <a:rPr lang="es-MX" dirty="0">
                <a:latin typeface="Arial" panose="020B0604020202020204" pitchFamily="34" charset="0"/>
                <a:cs typeface="Arial" panose="020B0604020202020204" pitchFamily="34" charset="0"/>
              </a:rPr>
              <a:t>Durante el 2022 surgió la necesidad de cubrir la vacante que generaría la jubilación de uno de sus gerentes más fieles a la empresa, la convocatoria se lanzo al publico interno y se eligió a Julia Vargas de Planeación y Logística como la nueva líder de sucursal en San Luis Potosí. ¡Felicidades!</a:t>
            </a:r>
          </a:p>
        </p:txBody>
      </p:sp>
    </p:spTree>
    <p:extLst>
      <p:ext uri="{BB962C8B-B14F-4D97-AF65-F5344CB8AC3E}">
        <p14:creationId xmlns:p14="http://schemas.microsoft.com/office/powerpoint/2010/main" val="289126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13" name="TextBox 12">
            <a:extLst>
              <a:ext uri="{FF2B5EF4-FFF2-40B4-BE49-F238E27FC236}">
                <a16:creationId xmlns:a16="http://schemas.microsoft.com/office/drawing/2014/main" id="{A88B9412-DF74-44BD-A81D-29E72EB2DDB8}"/>
              </a:ext>
            </a:extLst>
          </p:cNvPr>
          <p:cNvSpPr txBox="1"/>
          <p:nvPr/>
        </p:nvSpPr>
        <p:spPr>
          <a:xfrm>
            <a:off x="1276538" y="38072"/>
            <a:ext cx="5351005" cy="630942"/>
          </a:xfrm>
          <a:prstGeom prst="rect">
            <a:avLst/>
          </a:prstGeom>
          <a:noFill/>
        </p:spPr>
        <p:txBody>
          <a:bodyPr wrap="square" rtlCol="0">
            <a:spAutoFit/>
          </a:bodyPr>
          <a:lstStyle/>
          <a:p>
            <a:pPr algn="r"/>
            <a:r>
              <a:rPr lang="es-MX" sz="3500" dirty="0">
                <a:solidFill>
                  <a:schemeClr val="bg1"/>
                </a:solidFill>
                <a:latin typeface="Arial Black" panose="020B0A04020102020204" pitchFamily="34" charset="0"/>
                <a:cs typeface="Aharoni" panose="02010803020104030203" pitchFamily="2" charset="-79"/>
              </a:rPr>
              <a:t>POLITICA INTEGRAL</a:t>
            </a:r>
          </a:p>
        </p:txBody>
      </p:sp>
      <p:sp>
        <p:nvSpPr>
          <p:cNvPr id="3" name="Slide Number Placeholder 2">
            <a:extLst>
              <a:ext uri="{FF2B5EF4-FFF2-40B4-BE49-F238E27FC236}">
                <a16:creationId xmlns:a16="http://schemas.microsoft.com/office/drawing/2014/main" id="{89047A34-5F92-4962-B82A-E75B88F2B29F}"/>
              </a:ext>
            </a:extLst>
          </p:cNvPr>
          <p:cNvSpPr>
            <a:spLocks noGrp="1"/>
          </p:cNvSpPr>
          <p:nvPr>
            <p:ph type="sldNum" sz="quarter" idx="12"/>
          </p:nvPr>
        </p:nvSpPr>
        <p:spPr/>
        <p:txBody>
          <a:bodyPr/>
          <a:lstStyle/>
          <a:p>
            <a:fld id="{D039CB29-7847-40D7-8A43-28BBEF9CF432}" type="slidenum">
              <a:rPr lang="es-MX" smtClean="0"/>
              <a:t>7</a:t>
            </a:fld>
            <a:endParaRPr lang="es-MX"/>
          </a:p>
        </p:txBody>
      </p:sp>
      <p:sp>
        <p:nvSpPr>
          <p:cNvPr id="8" name="TextBox 7">
            <a:extLst>
              <a:ext uri="{FF2B5EF4-FFF2-40B4-BE49-F238E27FC236}">
                <a16:creationId xmlns:a16="http://schemas.microsoft.com/office/drawing/2014/main" id="{92447F2A-555F-4D1D-AF33-DF28C0C43A93}"/>
              </a:ext>
            </a:extLst>
          </p:cNvPr>
          <p:cNvSpPr txBox="1"/>
          <p:nvPr/>
        </p:nvSpPr>
        <p:spPr>
          <a:xfrm>
            <a:off x="23979" y="1108762"/>
            <a:ext cx="6858000" cy="7201972"/>
          </a:xfrm>
          <a:prstGeom prst="rect">
            <a:avLst/>
          </a:prstGeom>
          <a:noFill/>
        </p:spPr>
        <p:txBody>
          <a:bodyPr wrap="square" rtlCol="0">
            <a:spAutoFit/>
          </a:bodyPr>
          <a:lstStyle/>
          <a:p>
            <a:pPr algn="just"/>
            <a:r>
              <a:rPr lang="es-MX" sz="1400" dirty="0">
                <a:latin typeface="Arial" panose="020B0604020202020204" pitchFamily="34" charset="0"/>
                <a:cs typeface="Arial" panose="020B0604020202020204" pitchFamily="34" charset="0"/>
              </a:rPr>
              <a:t>Fletes México es una de las compañías de transporte de carga más importantes en el país. Durante 16 años adquirió amplia experiencia en el ramo de carga consolidada (LTL) al ser proveedor exclusivo en México de YRC </a:t>
            </a:r>
            <a:r>
              <a:rPr lang="es-MX" sz="1400" dirty="0" err="1">
                <a:latin typeface="Arial" panose="020B0604020202020204" pitchFamily="34" charset="0"/>
                <a:cs typeface="Arial" panose="020B0604020202020204" pitchFamily="34" charset="0"/>
              </a:rPr>
              <a:t>Freight</a:t>
            </a:r>
            <a:r>
              <a:rPr lang="es-MX" sz="1400" dirty="0">
                <a:latin typeface="Arial" panose="020B0604020202020204" pitchFamily="34" charset="0"/>
                <a:cs typeface="Arial" panose="020B0604020202020204" pitchFamily="34" charset="0"/>
              </a:rPr>
              <a:t>, uno de los líderes de este sector en Estados Unidos. A partir de Octubre 2013 se tomó la decisión de incursionar de forma integral en el negocio de Carga Consolidada bajo la marca Fletes México Carga Express, cubriendo la mayor parte del territorio nacional. Tenemos como respaldo de esta POLITICA INTEGRAL  la vocación de servicio, experiencia y equipo humano de alta capacidad, competitivo y comprometido. Contamos con una infraestructura y equipo motriz que busca la reducción del impacto ambiental y el uso racional de los recursos en todas las áreas donde ejercemos nuestra operación para proveer a nuestros clientes un servicio de transporte de carga que cumpla los requerimientos en tiempo de entrega y seguridad de sus cargas, mejorando continuamente nuestro  sistema de calidad.</a:t>
            </a:r>
          </a:p>
          <a:p>
            <a:pPr algn="just"/>
            <a:endParaRPr lang="es-MX" sz="1400" dirty="0">
              <a:latin typeface="Arial" panose="020B0604020202020204" pitchFamily="34" charset="0"/>
              <a:cs typeface="Arial" panose="020B0604020202020204" pitchFamily="34" charset="0"/>
            </a:endParaRPr>
          </a:p>
          <a:p>
            <a:pPr algn="just"/>
            <a:r>
              <a:rPr lang="es-MX" sz="1400" b="1" dirty="0">
                <a:latin typeface="Arial" panose="020B0604020202020204" pitchFamily="34" charset="0"/>
                <a:cs typeface="Arial" panose="020B0604020202020204" pitchFamily="34" charset="0"/>
              </a:rPr>
              <a:t>COMPROMISOS DE LA POLITICA:</a:t>
            </a:r>
          </a:p>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Mantener la excelencia en la satisfacción de nuestros clientes, accionistas, proveedores y colaboradores.</a:t>
            </a:r>
          </a:p>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Integrar nuestro código de ética y valores en todas las actividades y a todos los niveles jerárquicos.</a:t>
            </a:r>
          </a:p>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Minimizar los impactos  al medio ambiente y promover el desarrollo en tota nuestra operación: Conservar los recursos naturales, hacer de nuestros colaboradores los actores del desarrollo sostenible, innovar en nuestros equipos con tecnología sustentable.</a:t>
            </a:r>
          </a:p>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Promover la seguridad laboral y la salud en todas las terminales de trabajo con el objetivo de prevenir accidentes y enfermedades, proporcionando un ambiente de trabajo seguro y saludable para todos los colaboradores.</a:t>
            </a:r>
          </a:p>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Mantener y promover la mejora continua de nuestros servicios y procesos con el objetivo de progresar y lograr nuestras metas.</a:t>
            </a:r>
          </a:p>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Cumplir con todos los requisitos legales aplicables con respecto a la calidad, salud y seguridad.</a:t>
            </a:r>
          </a:p>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Destinar los recursos necesarios para promover la responsabilidad social a través del desarrollo de nuestros colaboradores y familias, la comunidad y el entorno de nuestra operación.</a:t>
            </a:r>
          </a:p>
        </p:txBody>
      </p:sp>
    </p:spTree>
    <p:extLst>
      <p:ext uri="{BB962C8B-B14F-4D97-AF65-F5344CB8AC3E}">
        <p14:creationId xmlns:p14="http://schemas.microsoft.com/office/powerpoint/2010/main" val="696917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Celebremos el mes del Orgullo LGBT</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28 de junio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93A975F8-C5E0-4A36-8537-739F50DBBD8C}"/>
              </a:ext>
            </a:extLst>
          </p:cNvPr>
          <p:cNvPicPr>
            <a:picLocks noChangeAspect="1"/>
          </p:cNvPicPr>
          <p:nvPr/>
        </p:nvPicPr>
        <p:blipFill rotWithShape="1">
          <a:blip r:embed="rId4">
            <a:extLst>
              <a:ext uri="{28A0092B-C50C-407E-A947-70E740481C1C}">
                <a14:useLocalDpi xmlns:a14="http://schemas.microsoft.com/office/drawing/2010/main" val="0"/>
              </a:ext>
            </a:extLst>
          </a:blip>
          <a:srcRect b="9902"/>
          <a:stretch/>
        </p:blipFill>
        <p:spPr>
          <a:xfrm>
            <a:off x="2245237" y="1713573"/>
            <a:ext cx="4504275" cy="6493249"/>
          </a:xfrm>
          <a:prstGeom prst="rect">
            <a:avLst/>
          </a:prstGeom>
        </p:spPr>
      </p:pic>
      <p:sp>
        <p:nvSpPr>
          <p:cNvPr id="10" name="Slide Number Placeholder 9">
            <a:extLst>
              <a:ext uri="{FF2B5EF4-FFF2-40B4-BE49-F238E27FC236}">
                <a16:creationId xmlns:a16="http://schemas.microsoft.com/office/drawing/2014/main" id="{555F9C15-FE03-4DF1-A8FD-CB2A2B9D4C4A}"/>
              </a:ext>
            </a:extLst>
          </p:cNvPr>
          <p:cNvSpPr>
            <a:spLocks noGrp="1"/>
          </p:cNvSpPr>
          <p:nvPr>
            <p:ph type="sldNum" sz="quarter" idx="12"/>
          </p:nvPr>
        </p:nvSpPr>
        <p:spPr/>
        <p:txBody>
          <a:bodyPr/>
          <a:lstStyle/>
          <a:p>
            <a:fld id="{D039CB29-7847-40D7-8A43-28BBEF9CF432}" type="slidenum">
              <a:rPr lang="es-MX" smtClean="0"/>
              <a:t>70</a:t>
            </a:fld>
            <a:endParaRPr lang="es-MX"/>
          </a:p>
        </p:txBody>
      </p:sp>
      <p:sp>
        <p:nvSpPr>
          <p:cNvPr id="11" name="TextBox 10">
            <a:extLst>
              <a:ext uri="{FF2B5EF4-FFF2-40B4-BE49-F238E27FC236}">
                <a16:creationId xmlns:a16="http://schemas.microsoft.com/office/drawing/2014/main" id="{988BB6B2-626C-4991-B49A-BEBAD3C81913}"/>
              </a:ext>
            </a:extLst>
          </p:cNvPr>
          <p:cNvSpPr txBox="1"/>
          <p:nvPr/>
        </p:nvSpPr>
        <p:spPr>
          <a:xfrm>
            <a:off x="23978" y="2445832"/>
            <a:ext cx="2221259" cy="341632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En el Código de Ética la empresa menciona ¨no hacer distinciones por </a:t>
            </a:r>
            <a:r>
              <a:rPr lang="es-MX" i="1" dirty="0">
                <a:latin typeface="Arial" panose="020B0604020202020204" pitchFamily="34" charset="0"/>
                <a:cs typeface="Arial" panose="020B0604020202020204" pitchFamily="34" charset="0"/>
              </a:rPr>
              <a:t>edad, sexo, religión, raza</a:t>
            </a:r>
            <a:r>
              <a:rPr lang="es-MX" dirty="0">
                <a:latin typeface="Arial" panose="020B0604020202020204" pitchFamily="34" charset="0"/>
                <a:cs typeface="Arial" panose="020B0604020202020204" pitchFamily="34" charset="0"/>
              </a:rPr>
              <a:t>¨, Carga Express considera el perfil del colaborador en sus contrataciones y oportunidades de promoción.</a:t>
            </a:r>
          </a:p>
        </p:txBody>
      </p:sp>
    </p:spTree>
    <p:extLst>
      <p:ext uri="{BB962C8B-B14F-4D97-AF65-F5344CB8AC3E}">
        <p14:creationId xmlns:p14="http://schemas.microsoft.com/office/powerpoint/2010/main" val="3173858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Jueves y viernes santo.</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14 y 15 de abril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AD5E54C9-52CA-4B59-8F6A-2A255C4D5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377" y="1666354"/>
            <a:ext cx="4494508" cy="6900312"/>
          </a:xfrm>
          <a:prstGeom prst="rect">
            <a:avLst/>
          </a:prstGeom>
        </p:spPr>
      </p:pic>
      <p:sp>
        <p:nvSpPr>
          <p:cNvPr id="10" name="Slide Number Placeholder 9">
            <a:extLst>
              <a:ext uri="{FF2B5EF4-FFF2-40B4-BE49-F238E27FC236}">
                <a16:creationId xmlns:a16="http://schemas.microsoft.com/office/drawing/2014/main" id="{5AD9A1BD-1211-45D1-B8EF-DEDD9A09F0AC}"/>
              </a:ext>
            </a:extLst>
          </p:cNvPr>
          <p:cNvSpPr>
            <a:spLocks noGrp="1"/>
          </p:cNvSpPr>
          <p:nvPr>
            <p:ph type="sldNum" sz="quarter" idx="12"/>
          </p:nvPr>
        </p:nvSpPr>
        <p:spPr/>
        <p:txBody>
          <a:bodyPr/>
          <a:lstStyle/>
          <a:p>
            <a:fld id="{D039CB29-7847-40D7-8A43-28BBEF9CF432}" type="slidenum">
              <a:rPr lang="es-MX" smtClean="0"/>
              <a:t>71</a:t>
            </a:fld>
            <a:endParaRPr lang="es-MX"/>
          </a:p>
        </p:txBody>
      </p:sp>
      <p:sp>
        <p:nvSpPr>
          <p:cNvPr id="11" name="TextBox 10">
            <a:extLst>
              <a:ext uri="{FF2B5EF4-FFF2-40B4-BE49-F238E27FC236}">
                <a16:creationId xmlns:a16="http://schemas.microsoft.com/office/drawing/2014/main" id="{7C59D944-9D92-4F24-B067-107366D0C802}"/>
              </a:ext>
            </a:extLst>
          </p:cNvPr>
          <p:cNvSpPr txBox="1"/>
          <p:nvPr/>
        </p:nvSpPr>
        <p:spPr>
          <a:xfrm>
            <a:off x="0" y="2425769"/>
            <a:ext cx="2161284" cy="2585323"/>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Se otorgan los días 14 y 15 de abril como día de descanso, reconociendo la cultura que rodea a la empresa y con ello a sus colaboradores. </a:t>
            </a:r>
          </a:p>
        </p:txBody>
      </p:sp>
    </p:spTree>
    <p:extLst>
      <p:ext uri="{BB962C8B-B14F-4D97-AF65-F5344CB8AC3E}">
        <p14:creationId xmlns:p14="http://schemas.microsoft.com/office/powerpoint/2010/main" val="25771120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Posada Navideña 2022</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02 de diciembre del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pic>
        <p:nvPicPr>
          <p:cNvPr id="6" name="Picture 5">
            <a:extLst>
              <a:ext uri="{FF2B5EF4-FFF2-40B4-BE49-F238E27FC236}">
                <a16:creationId xmlns:a16="http://schemas.microsoft.com/office/drawing/2014/main" id="{3215509C-8887-4A7F-8DC7-574D94842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7" y="4052349"/>
            <a:ext cx="2079301" cy="2776514"/>
          </a:xfrm>
          <a:prstGeom prst="rect">
            <a:avLst/>
          </a:prstGeom>
        </p:spPr>
      </p:pic>
      <p:sp>
        <p:nvSpPr>
          <p:cNvPr id="10" name="Slide Number Placeholder 9">
            <a:extLst>
              <a:ext uri="{FF2B5EF4-FFF2-40B4-BE49-F238E27FC236}">
                <a16:creationId xmlns:a16="http://schemas.microsoft.com/office/drawing/2014/main" id="{2B6E2320-6962-47A2-A17B-44A10A1AD1C9}"/>
              </a:ext>
            </a:extLst>
          </p:cNvPr>
          <p:cNvSpPr>
            <a:spLocks noGrp="1"/>
          </p:cNvSpPr>
          <p:nvPr>
            <p:ph type="sldNum" sz="quarter" idx="12"/>
          </p:nvPr>
        </p:nvSpPr>
        <p:spPr/>
        <p:txBody>
          <a:bodyPr/>
          <a:lstStyle/>
          <a:p>
            <a:fld id="{D039CB29-7847-40D7-8A43-28BBEF9CF432}" type="slidenum">
              <a:rPr lang="es-MX" smtClean="0"/>
              <a:t>72</a:t>
            </a:fld>
            <a:endParaRPr lang="es-MX" dirty="0"/>
          </a:p>
        </p:txBody>
      </p:sp>
      <p:sp>
        <p:nvSpPr>
          <p:cNvPr id="11" name="TextBox 10">
            <a:extLst>
              <a:ext uri="{FF2B5EF4-FFF2-40B4-BE49-F238E27FC236}">
                <a16:creationId xmlns:a16="http://schemas.microsoft.com/office/drawing/2014/main" id="{097A0DE9-11F2-44BD-A45B-6CA00249A319}"/>
              </a:ext>
            </a:extLst>
          </p:cNvPr>
          <p:cNvSpPr txBox="1"/>
          <p:nvPr/>
        </p:nvSpPr>
        <p:spPr>
          <a:xfrm>
            <a:off x="23977" y="1386768"/>
            <a:ext cx="6603565" cy="2585323"/>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El pasado 02 de Diciembre se realiza la celebración de la Posada Navideña para los colaboradores de la empresa, momento de convivencia entre su personal operativo y la alta dirección. Se aprovecharía la fecha para realizar la tan esperada rifa navideña. Se invertiría un total de $70,000 en únicamente por el consumo de alimentos y espacio, asegurando por lo menos un total de 70 regalos a rifar entre los que podías ser ganador de una máquina de ejercicio, accesorios electrónicos e incluso televisores de 55¨.</a:t>
            </a:r>
          </a:p>
        </p:txBody>
      </p:sp>
      <p:pic>
        <p:nvPicPr>
          <p:cNvPr id="9" name="Picture 8">
            <a:extLst>
              <a:ext uri="{FF2B5EF4-FFF2-40B4-BE49-F238E27FC236}">
                <a16:creationId xmlns:a16="http://schemas.microsoft.com/office/drawing/2014/main" id="{18D820CD-ABF5-45FA-9CE9-45EAD039B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77" y="6909121"/>
            <a:ext cx="2797791" cy="1865194"/>
          </a:xfrm>
          <a:prstGeom prst="rect">
            <a:avLst/>
          </a:prstGeom>
        </p:spPr>
      </p:pic>
      <p:pic>
        <p:nvPicPr>
          <p:cNvPr id="13" name="Picture 12">
            <a:extLst>
              <a:ext uri="{FF2B5EF4-FFF2-40B4-BE49-F238E27FC236}">
                <a16:creationId xmlns:a16="http://schemas.microsoft.com/office/drawing/2014/main" id="{0379D7DE-2E40-42E0-8937-1D80A7E9D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044" y="4052349"/>
            <a:ext cx="3947122" cy="2776514"/>
          </a:xfrm>
          <a:prstGeom prst="rect">
            <a:avLst/>
          </a:prstGeom>
        </p:spPr>
      </p:pic>
      <p:pic>
        <p:nvPicPr>
          <p:cNvPr id="15" name="Picture 14">
            <a:extLst>
              <a:ext uri="{FF2B5EF4-FFF2-40B4-BE49-F238E27FC236}">
                <a16:creationId xmlns:a16="http://schemas.microsoft.com/office/drawing/2014/main" id="{34B11388-9835-4CED-A930-FA28B1AC4C9E}"/>
              </a:ext>
            </a:extLst>
          </p:cNvPr>
          <p:cNvPicPr>
            <a:picLocks noChangeAspect="1"/>
          </p:cNvPicPr>
          <p:nvPr/>
        </p:nvPicPr>
        <p:blipFill rotWithShape="1">
          <a:blip r:embed="rId7">
            <a:extLst>
              <a:ext uri="{28A0092B-C50C-407E-A947-70E740481C1C}">
                <a14:useLocalDpi xmlns:a14="http://schemas.microsoft.com/office/drawing/2010/main" val="0"/>
              </a:ext>
            </a:extLst>
          </a:blip>
          <a:srcRect r="19154"/>
          <a:stretch/>
        </p:blipFill>
        <p:spPr>
          <a:xfrm rot="16200000">
            <a:off x="2706251" y="7067179"/>
            <a:ext cx="1871224" cy="1543048"/>
          </a:xfrm>
          <a:prstGeom prst="rect">
            <a:avLst/>
          </a:prstGeom>
        </p:spPr>
      </p:pic>
      <p:pic>
        <p:nvPicPr>
          <p:cNvPr id="18" name="Picture 17">
            <a:extLst>
              <a:ext uri="{FF2B5EF4-FFF2-40B4-BE49-F238E27FC236}">
                <a16:creationId xmlns:a16="http://schemas.microsoft.com/office/drawing/2014/main" id="{1BEC77D3-DDF9-4824-830A-B681E6C1CB38}"/>
              </a:ext>
            </a:extLst>
          </p:cNvPr>
          <p:cNvPicPr>
            <a:picLocks noChangeAspect="1"/>
          </p:cNvPicPr>
          <p:nvPr/>
        </p:nvPicPr>
        <p:blipFill rotWithShape="1">
          <a:blip r:embed="rId8">
            <a:extLst>
              <a:ext uri="{28A0092B-C50C-407E-A947-70E740481C1C}">
                <a14:useLocalDpi xmlns:a14="http://schemas.microsoft.com/office/drawing/2010/main" val="0"/>
              </a:ext>
            </a:extLst>
          </a:blip>
          <a:srcRect r="20907"/>
          <a:stretch/>
        </p:blipFill>
        <p:spPr>
          <a:xfrm rot="16200000">
            <a:off x="4397309" y="7055460"/>
            <a:ext cx="1865393" cy="1572319"/>
          </a:xfrm>
          <a:prstGeom prst="rect">
            <a:avLst/>
          </a:prstGeom>
        </p:spPr>
      </p:pic>
    </p:spTree>
    <p:extLst>
      <p:ext uri="{BB962C8B-B14F-4D97-AF65-F5344CB8AC3E}">
        <p14:creationId xmlns:p14="http://schemas.microsoft.com/office/powerpoint/2010/main" val="411425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646331"/>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Participación en el </a:t>
            </a:r>
          </a:p>
          <a:p>
            <a:r>
              <a:rPr lang="es-MX" dirty="0">
                <a:solidFill>
                  <a:srgbClr val="002060"/>
                </a:solidFill>
                <a:latin typeface="Arial Black" panose="020B0A04020102020204" pitchFamily="34" charset="0"/>
                <a:cs typeface="Aharoni" panose="02010803020104030203" pitchFamily="2" charset="-79"/>
              </a:rPr>
              <a:t>                           distintivo de </a:t>
            </a:r>
            <a:r>
              <a:rPr lang="es-MX" i="1" dirty="0">
                <a:solidFill>
                  <a:srgbClr val="002060"/>
                </a:solidFill>
                <a:latin typeface="Arial Black" panose="020B0A04020102020204" pitchFamily="34" charset="0"/>
                <a:cs typeface="Aharoni" panose="02010803020104030203" pitchFamily="2" charset="-79"/>
              </a:rPr>
              <a:t>Ética y Valores</a:t>
            </a:r>
            <a:endParaRPr lang="es-MX" dirty="0">
              <a:solidFill>
                <a:srgbClr val="002060"/>
              </a:solidFill>
              <a:latin typeface="Arial Black" panose="020B0A04020102020204" pitchFamily="34" charset="0"/>
              <a:cs typeface="Aharoni" panose="02010803020104030203" pitchFamily="2" charset="-79"/>
            </a:endParaRP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empresas,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2B6E2320-6962-47A2-A17B-44A10A1AD1C9}"/>
              </a:ext>
            </a:extLst>
          </p:cNvPr>
          <p:cNvSpPr>
            <a:spLocks noGrp="1"/>
          </p:cNvSpPr>
          <p:nvPr>
            <p:ph type="sldNum" sz="quarter" idx="12"/>
          </p:nvPr>
        </p:nvSpPr>
        <p:spPr/>
        <p:txBody>
          <a:bodyPr/>
          <a:lstStyle/>
          <a:p>
            <a:fld id="{D039CB29-7847-40D7-8A43-28BBEF9CF432}" type="slidenum">
              <a:rPr lang="es-MX" smtClean="0"/>
              <a:t>73</a:t>
            </a:fld>
            <a:endParaRPr lang="es-MX" dirty="0"/>
          </a:p>
        </p:txBody>
      </p:sp>
      <p:pic>
        <p:nvPicPr>
          <p:cNvPr id="12" name="Picture 11">
            <a:extLst>
              <a:ext uri="{FF2B5EF4-FFF2-40B4-BE49-F238E27FC236}">
                <a16:creationId xmlns:a16="http://schemas.microsoft.com/office/drawing/2014/main" id="{29CB114B-484D-4BC3-8A53-A27DF2AC7A51}"/>
              </a:ext>
            </a:extLst>
          </p:cNvPr>
          <p:cNvPicPr>
            <a:picLocks noChangeAspect="1"/>
          </p:cNvPicPr>
          <p:nvPr/>
        </p:nvPicPr>
        <p:blipFill>
          <a:blip r:embed="rId4"/>
          <a:stretch>
            <a:fillRect/>
          </a:stretch>
        </p:blipFill>
        <p:spPr>
          <a:xfrm>
            <a:off x="912101" y="2013466"/>
            <a:ext cx="5057775" cy="6553200"/>
          </a:xfrm>
          <a:prstGeom prst="rect">
            <a:avLst/>
          </a:prstGeom>
        </p:spPr>
      </p:pic>
    </p:spTree>
    <p:extLst>
      <p:ext uri="{BB962C8B-B14F-4D97-AF65-F5344CB8AC3E}">
        <p14:creationId xmlns:p14="http://schemas.microsoft.com/office/powerpoint/2010/main" val="1106749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06479" y="7413131"/>
            <a:ext cx="6834022" cy="1200329"/>
          </a:xfrm>
          <a:prstGeom prst="rect">
            <a:avLst/>
          </a:prstGeom>
          <a:noFill/>
        </p:spPr>
        <p:txBody>
          <a:bodyPr wrap="square" rtlCol="0">
            <a:spAutoFit/>
          </a:bodyPr>
          <a:lstStyle/>
          <a:p>
            <a:pPr algn="ctr"/>
            <a:r>
              <a:rPr lang="es-MX" sz="7200" dirty="0">
                <a:solidFill>
                  <a:srgbClr val="002060"/>
                </a:solidFill>
                <a:latin typeface="Arial Black" panose="020B0A04020102020204" pitchFamily="34" charset="0"/>
                <a:cs typeface="Aharoni" panose="02010803020104030203" pitchFamily="2" charset="-79"/>
              </a:rPr>
              <a:t>GRACIAS</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2B6E2320-6962-47A2-A17B-44A10A1AD1C9}"/>
              </a:ext>
            </a:extLst>
          </p:cNvPr>
          <p:cNvSpPr>
            <a:spLocks noGrp="1"/>
          </p:cNvSpPr>
          <p:nvPr>
            <p:ph type="sldNum" sz="quarter" idx="12"/>
          </p:nvPr>
        </p:nvSpPr>
        <p:spPr/>
        <p:txBody>
          <a:bodyPr/>
          <a:lstStyle/>
          <a:p>
            <a:fld id="{D039CB29-7847-40D7-8A43-28BBEF9CF432}" type="slidenum">
              <a:rPr lang="es-MX" smtClean="0"/>
              <a:t>74</a:t>
            </a:fld>
            <a:endParaRPr lang="es-MX" dirty="0"/>
          </a:p>
        </p:txBody>
      </p:sp>
      <p:pic>
        <p:nvPicPr>
          <p:cNvPr id="12" name="Picture 11">
            <a:extLst>
              <a:ext uri="{FF2B5EF4-FFF2-40B4-BE49-F238E27FC236}">
                <a16:creationId xmlns:a16="http://schemas.microsoft.com/office/drawing/2014/main" id="{86653250-3E35-4F91-99EA-54A759EDA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9" y="2229016"/>
            <a:ext cx="6858000" cy="5001600"/>
          </a:xfrm>
          <a:prstGeom prst="rect">
            <a:avLst/>
          </a:prstGeom>
        </p:spPr>
      </p:pic>
      <p:sp>
        <p:nvSpPr>
          <p:cNvPr id="9" name="TextBox 8">
            <a:extLst>
              <a:ext uri="{FF2B5EF4-FFF2-40B4-BE49-F238E27FC236}">
                <a16:creationId xmlns:a16="http://schemas.microsoft.com/office/drawing/2014/main" id="{A15A3E74-8A62-48EB-AEE3-FE07A938E351}"/>
              </a:ext>
            </a:extLst>
          </p:cNvPr>
          <p:cNvSpPr txBox="1"/>
          <p:nvPr/>
        </p:nvSpPr>
        <p:spPr>
          <a:xfrm>
            <a:off x="23979" y="1028687"/>
            <a:ext cx="6603565" cy="120032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Nos enorgullece decir que somos una empresa socialmente responsable, incluyente, no hacemos distinciones de raza, sexo, religión, edad o discapacidad. Carga Express promueve la diversidad y la equidad.</a:t>
            </a:r>
          </a:p>
        </p:txBody>
      </p:sp>
    </p:spTree>
    <p:extLst>
      <p:ext uri="{BB962C8B-B14F-4D97-AF65-F5344CB8AC3E}">
        <p14:creationId xmlns:p14="http://schemas.microsoft.com/office/powerpoint/2010/main" val="3179502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CTPAT</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5F74B0F4-C6B9-41D3-9BDC-156C106E8333}"/>
              </a:ext>
            </a:extLst>
          </p:cNvPr>
          <p:cNvSpPr>
            <a:spLocks noGrp="1"/>
          </p:cNvSpPr>
          <p:nvPr>
            <p:ph type="sldNum" sz="quarter" idx="12"/>
          </p:nvPr>
        </p:nvSpPr>
        <p:spPr/>
        <p:txBody>
          <a:bodyPr/>
          <a:lstStyle/>
          <a:p>
            <a:fld id="{D039CB29-7847-40D7-8A43-28BBEF9CF432}" type="slidenum">
              <a:rPr lang="es-MX" smtClean="0"/>
              <a:t>8</a:t>
            </a:fld>
            <a:endParaRPr lang="es-MX" dirty="0"/>
          </a:p>
        </p:txBody>
      </p:sp>
      <p:pic>
        <p:nvPicPr>
          <p:cNvPr id="6" name="Picture 5">
            <a:extLst>
              <a:ext uri="{FF2B5EF4-FFF2-40B4-BE49-F238E27FC236}">
                <a16:creationId xmlns:a16="http://schemas.microsoft.com/office/drawing/2014/main" id="{BEC00EF2-966F-4BB8-BDA5-66053F215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4" y="4091552"/>
            <a:ext cx="6781230" cy="3221211"/>
          </a:xfrm>
          <a:prstGeom prst="rect">
            <a:avLst/>
          </a:prstGeom>
        </p:spPr>
      </p:pic>
      <p:sp>
        <p:nvSpPr>
          <p:cNvPr id="11" name="TextBox 10">
            <a:extLst>
              <a:ext uri="{FF2B5EF4-FFF2-40B4-BE49-F238E27FC236}">
                <a16:creationId xmlns:a16="http://schemas.microsoft.com/office/drawing/2014/main" id="{EB20F60A-DCC3-44A2-B958-1A32C7ED0CA8}"/>
              </a:ext>
            </a:extLst>
          </p:cNvPr>
          <p:cNvSpPr txBox="1"/>
          <p:nvPr/>
        </p:nvSpPr>
        <p:spPr>
          <a:xfrm>
            <a:off x="23977" y="1386768"/>
            <a:ext cx="6603565" cy="1200329"/>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Renovación del certificado </a:t>
            </a:r>
            <a:r>
              <a:rPr lang="es-MX" i="1" dirty="0" err="1">
                <a:latin typeface="Arial" panose="020B0604020202020204" pitchFamily="34" charset="0"/>
                <a:cs typeface="Arial" panose="020B0604020202020204" pitchFamily="34" charset="0"/>
              </a:rPr>
              <a:t>Customs</a:t>
            </a:r>
            <a:r>
              <a:rPr lang="es-MX" i="1" dirty="0">
                <a:latin typeface="Arial" panose="020B0604020202020204" pitchFamily="34" charset="0"/>
                <a:cs typeface="Arial" panose="020B0604020202020204" pitchFamily="34" charset="0"/>
              </a:rPr>
              <a:t> </a:t>
            </a:r>
            <a:r>
              <a:rPr lang="es-MX" i="1" dirty="0" err="1">
                <a:latin typeface="Arial" panose="020B0604020202020204" pitchFamily="34" charset="0"/>
                <a:cs typeface="Arial" panose="020B0604020202020204" pitchFamily="34" charset="0"/>
              </a:rPr>
              <a:t>Trade</a:t>
            </a:r>
            <a:r>
              <a:rPr lang="es-MX" i="1" dirty="0">
                <a:latin typeface="Arial" panose="020B0604020202020204" pitchFamily="34" charset="0"/>
                <a:cs typeface="Arial" panose="020B0604020202020204" pitchFamily="34" charset="0"/>
              </a:rPr>
              <a:t> </a:t>
            </a:r>
            <a:r>
              <a:rPr lang="es-MX" i="1" dirty="0" err="1">
                <a:latin typeface="Arial" panose="020B0604020202020204" pitchFamily="34" charset="0"/>
                <a:cs typeface="Arial" panose="020B0604020202020204" pitchFamily="34" charset="0"/>
              </a:rPr>
              <a:t>Partnership</a:t>
            </a:r>
            <a:r>
              <a:rPr lang="es-MX" i="1" dirty="0">
                <a:latin typeface="Arial" panose="020B0604020202020204" pitchFamily="34" charset="0"/>
                <a:cs typeface="Arial" panose="020B0604020202020204" pitchFamily="34" charset="0"/>
              </a:rPr>
              <a:t> </a:t>
            </a:r>
            <a:r>
              <a:rPr lang="es-MX" i="1" dirty="0" err="1">
                <a:latin typeface="Arial" panose="020B0604020202020204" pitchFamily="34" charset="0"/>
                <a:cs typeface="Arial" panose="020B0604020202020204" pitchFamily="34" charset="0"/>
              </a:rPr>
              <a:t>Agaist</a:t>
            </a:r>
            <a:r>
              <a:rPr lang="es-MX" i="1" dirty="0">
                <a:latin typeface="Arial" panose="020B0604020202020204" pitchFamily="34" charset="0"/>
                <a:cs typeface="Arial" panose="020B0604020202020204" pitchFamily="34" charset="0"/>
              </a:rPr>
              <a:t> </a:t>
            </a:r>
            <a:r>
              <a:rPr lang="es-MX" i="1" dirty="0" err="1">
                <a:latin typeface="Arial" panose="020B0604020202020204" pitchFamily="34" charset="0"/>
                <a:cs typeface="Arial" panose="020B0604020202020204" pitchFamily="34" charset="0"/>
              </a:rPr>
              <a:t>Terrorism</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Asosiación</a:t>
            </a:r>
            <a:r>
              <a:rPr lang="es-MX" dirty="0">
                <a:latin typeface="Arial" panose="020B0604020202020204" pitchFamily="34" charset="0"/>
                <a:cs typeface="Arial" panose="020B0604020202020204" pitchFamily="34" charset="0"/>
              </a:rPr>
              <a:t> de Aduanas y Comercio contra el Terrorismo), un programa de voluntariado que busca brindar seguridad a la cadena de suministro.</a:t>
            </a:r>
          </a:p>
        </p:txBody>
      </p:sp>
    </p:spTree>
    <p:extLst>
      <p:ext uri="{BB962C8B-B14F-4D97-AF65-F5344CB8AC3E}">
        <p14:creationId xmlns:p14="http://schemas.microsoft.com/office/powerpoint/2010/main" val="2373772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1\Desktop\Presentacion\FletesMexico_Presentacion-02.jpg">
            <a:extLst>
              <a:ext uri="{FF2B5EF4-FFF2-40B4-BE49-F238E27FC236}">
                <a16:creationId xmlns:a16="http://schemas.microsoft.com/office/drawing/2014/main" id="{2952A561-23DD-4B40-877B-96D4E4195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561DE-D20D-4F94-9EC6-BB17827AB846}"/>
              </a:ext>
            </a:extLst>
          </p:cNvPr>
          <p:cNvSpPr/>
          <p:nvPr/>
        </p:nvSpPr>
        <p:spPr>
          <a:xfrm>
            <a:off x="-1" y="-1"/>
            <a:ext cx="1276540" cy="878187"/>
          </a:xfrm>
          <a:prstGeom prst="rect">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6">
            <a:extLst>
              <a:ext uri="{FF2B5EF4-FFF2-40B4-BE49-F238E27FC236}">
                <a16:creationId xmlns:a16="http://schemas.microsoft.com/office/drawing/2014/main" id="{ABC7A1C0-0995-403D-AE7A-9F4489BCAAA0}"/>
              </a:ext>
            </a:extLst>
          </p:cNvPr>
          <p:cNvPicPr>
            <a:picLocks noChangeAspect="1"/>
          </p:cNvPicPr>
          <p:nvPr/>
        </p:nvPicPr>
        <p:blipFill rotWithShape="1">
          <a:blip r:embed="rId3">
            <a:extLst>
              <a:ext uri="{28A0092B-C50C-407E-A947-70E740481C1C}">
                <a14:useLocalDpi xmlns:a14="http://schemas.microsoft.com/office/drawing/2010/main" val="0"/>
              </a:ext>
            </a:extLst>
          </a:blip>
          <a:srcRect t="35237" b="31984"/>
          <a:stretch/>
        </p:blipFill>
        <p:spPr>
          <a:xfrm>
            <a:off x="23979" y="202623"/>
            <a:ext cx="1252560" cy="411257"/>
          </a:xfrm>
          <a:prstGeom prst="rect">
            <a:avLst/>
          </a:prstGeom>
        </p:spPr>
      </p:pic>
      <p:sp>
        <p:nvSpPr>
          <p:cNvPr id="2" name="TextBox 1">
            <a:extLst>
              <a:ext uri="{FF2B5EF4-FFF2-40B4-BE49-F238E27FC236}">
                <a16:creationId xmlns:a16="http://schemas.microsoft.com/office/drawing/2014/main" id="{764F50A5-ACB1-437E-B5FB-5C89369BA8B4}"/>
              </a:ext>
            </a:extLst>
          </p:cNvPr>
          <p:cNvSpPr txBox="1"/>
          <p:nvPr/>
        </p:nvSpPr>
        <p:spPr>
          <a:xfrm>
            <a:off x="23978" y="937178"/>
            <a:ext cx="6834022" cy="369332"/>
          </a:xfrm>
          <a:prstGeom prst="rect">
            <a:avLst/>
          </a:prstGeom>
          <a:noFill/>
        </p:spPr>
        <p:txBody>
          <a:bodyPr wrap="square" rtlCol="0">
            <a:spAutoFit/>
          </a:bodyPr>
          <a:lstStyle/>
          <a:p>
            <a:r>
              <a:rPr lang="es-MX" dirty="0">
                <a:solidFill>
                  <a:srgbClr val="002060"/>
                </a:solidFill>
                <a:latin typeface="Arial Black" panose="020B0A04020102020204" pitchFamily="34" charset="0"/>
                <a:cs typeface="Aharoni" panose="02010803020104030203" pitchFamily="2" charset="-79"/>
              </a:rPr>
              <a:t>BASC</a:t>
            </a:r>
          </a:p>
        </p:txBody>
      </p:sp>
      <p:sp>
        <p:nvSpPr>
          <p:cNvPr id="8" name="TextBox 7">
            <a:extLst>
              <a:ext uri="{FF2B5EF4-FFF2-40B4-BE49-F238E27FC236}">
                <a16:creationId xmlns:a16="http://schemas.microsoft.com/office/drawing/2014/main" id="{4F42CB91-1923-4AA0-B9F4-9A5A137D88D1}"/>
              </a:ext>
            </a:extLst>
          </p:cNvPr>
          <p:cNvSpPr txBox="1"/>
          <p:nvPr/>
        </p:nvSpPr>
        <p:spPr>
          <a:xfrm>
            <a:off x="1301858" y="577334"/>
            <a:ext cx="5325686" cy="369332"/>
          </a:xfrm>
          <a:prstGeom prst="rect">
            <a:avLst/>
          </a:prstGeom>
          <a:noFill/>
        </p:spPr>
        <p:txBody>
          <a:bodyPr wrap="square" rtlCol="0">
            <a:spAutoFit/>
          </a:bodyPr>
          <a:lstStyle/>
          <a:p>
            <a:pPr algn="r"/>
            <a:r>
              <a:rPr lang="es-MX" dirty="0">
                <a:solidFill>
                  <a:schemeClr val="bg1"/>
                </a:solidFill>
                <a:latin typeface="Arial Black" panose="020B0A04020102020204" pitchFamily="34" charset="0"/>
                <a:cs typeface="Aharoni" panose="02010803020104030203" pitchFamily="2" charset="-79"/>
              </a:rPr>
              <a:t>Todas las sucursales, durante el 2022</a:t>
            </a:r>
          </a:p>
        </p:txBody>
      </p:sp>
      <p:sp>
        <p:nvSpPr>
          <p:cNvPr id="17" name="TextBox 16">
            <a:extLst>
              <a:ext uri="{FF2B5EF4-FFF2-40B4-BE49-F238E27FC236}">
                <a16:creationId xmlns:a16="http://schemas.microsoft.com/office/drawing/2014/main" id="{F082EA1A-5505-4FAD-94EC-24D7165EA382}"/>
              </a:ext>
            </a:extLst>
          </p:cNvPr>
          <p:cNvSpPr txBox="1"/>
          <p:nvPr/>
        </p:nvSpPr>
        <p:spPr>
          <a:xfrm>
            <a:off x="1276538" y="38072"/>
            <a:ext cx="5351005" cy="523220"/>
          </a:xfrm>
          <a:prstGeom prst="rect">
            <a:avLst/>
          </a:prstGeom>
          <a:noFill/>
        </p:spPr>
        <p:txBody>
          <a:bodyPr wrap="square" rtlCol="0">
            <a:spAutoFit/>
          </a:bodyPr>
          <a:lstStyle/>
          <a:p>
            <a:pPr algn="r"/>
            <a:r>
              <a:rPr lang="es-MX" sz="2800" dirty="0">
                <a:solidFill>
                  <a:schemeClr val="bg1"/>
                </a:solidFill>
                <a:latin typeface="Arial Black" panose="020B0A04020102020204" pitchFamily="34" charset="0"/>
                <a:cs typeface="Aharoni" panose="02010803020104030203" pitchFamily="2" charset="-79"/>
              </a:rPr>
              <a:t>REPORTE SOCIAL 2022</a:t>
            </a:r>
          </a:p>
        </p:txBody>
      </p:sp>
      <p:sp>
        <p:nvSpPr>
          <p:cNvPr id="10" name="Slide Number Placeholder 9">
            <a:extLst>
              <a:ext uri="{FF2B5EF4-FFF2-40B4-BE49-F238E27FC236}">
                <a16:creationId xmlns:a16="http://schemas.microsoft.com/office/drawing/2014/main" id="{5F74B0F4-C6B9-41D3-9BDC-156C106E8333}"/>
              </a:ext>
            </a:extLst>
          </p:cNvPr>
          <p:cNvSpPr>
            <a:spLocks noGrp="1"/>
          </p:cNvSpPr>
          <p:nvPr>
            <p:ph type="sldNum" sz="quarter" idx="12"/>
          </p:nvPr>
        </p:nvSpPr>
        <p:spPr/>
        <p:txBody>
          <a:bodyPr/>
          <a:lstStyle/>
          <a:p>
            <a:fld id="{D039CB29-7847-40D7-8A43-28BBEF9CF432}" type="slidenum">
              <a:rPr lang="es-MX" smtClean="0"/>
              <a:t>9</a:t>
            </a:fld>
            <a:endParaRPr lang="es-MX" dirty="0"/>
          </a:p>
        </p:txBody>
      </p:sp>
      <p:pic>
        <p:nvPicPr>
          <p:cNvPr id="9" name="Picture 8">
            <a:extLst>
              <a:ext uri="{FF2B5EF4-FFF2-40B4-BE49-F238E27FC236}">
                <a16:creationId xmlns:a16="http://schemas.microsoft.com/office/drawing/2014/main" id="{53176050-0F78-4EC0-9E10-E096C838E5C5}"/>
              </a:ext>
            </a:extLst>
          </p:cNvPr>
          <p:cNvPicPr>
            <a:picLocks noChangeAspect="1"/>
          </p:cNvPicPr>
          <p:nvPr/>
        </p:nvPicPr>
        <p:blipFill>
          <a:blip r:embed="rId4"/>
          <a:stretch>
            <a:fillRect/>
          </a:stretch>
        </p:blipFill>
        <p:spPr>
          <a:xfrm>
            <a:off x="2523460" y="1713388"/>
            <a:ext cx="4274324" cy="5943006"/>
          </a:xfrm>
          <a:prstGeom prst="rect">
            <a:avLst/>
          </a:prstGeom>
        </p:spPr>
      </p:pic>
      <p:sp>
        <p:nvSpPr>
          <p:cNvPr id="11" name="TextBox 10">
            <a:extLst>
              <a:ext uri="{FF2B5EF4-FFF2-40B4-BE49-F238E27FC236}">
                <a16:creationId xmlns:a16="http://schemas.microsoft.com/office/drawing/2014/main" id="{195F1270-6C40-43B0-B118-562BE7BCB4A0}"/>
              </a:ext>
            </a:extLst>
          </p:cNvPr>
          <p:cNvSpPr txBox="1"/>
          <p:nvPr/>
        </p:nvSpPr>
        <p:spPr>
          <a:xfrm>
            <a:off x="168250" y="2243688"/>
            <a:ext cx="2186960" cy="2585323"/>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Renovación del certificado  </a:t>
            </a:r>
            <a:r>
              <a:rPr lang="es-MX" i="1" dirty="0">
                <a:latin typeface="Arial" panose="020B0604020202020204" pitchFamily="34" charset="0"/>
                <a:cs typeface="Arial" panose="020B0604020202020204" pitchFamily="34" charset="0"/>
              </a:rPr>
              <a:t>Business Alliance </a:t>
            </a:r>
            <a:r>
              <a:rPr lang="es-MX" i="1" dirty="0" err="1">
                <a:latin typeface="Arial" panose="020B0604020202020204" pitchFamily="34" charset="0"/>
                <a:cs typeface="Arial" panose="020B0604020202020204" pitchFamily="34" charset="0"/>
              </a:rPr>
              <a:t>for</a:t>
            </a:r>
            <a:r>
              <a:rPr lang="es-MX" i="1" dirty="0">
                <a:latin typeface="Arial" panose="020B0604020202020204" pitchFamily="34" charset="0"/>
                <a:cs typeface="Arial" panose="020B0604020202020204" pitchFamily="34" charset="0"/>
              </a:rPr>
              <a:t> </a:t>
            </a:r>
            <a:r>
              <a:rPr lang="es-MX" i="1" dirty="0" err="1">
                <a:latin typeface="Arial" panose="020B0604020202020204" pitchFamily="34" charset="0"/>
                <a:cs typeface="Arial" panose="020B0604020202020204" pitchFamily="34" charset="0"/>
              </a:rPr>
              <a:t>Secure</a:t>
            </a:r>
            <a:r>
              <a:rPr lang="es-MX" i="1" dirty="0">
                <a:latin typeface="Arial" panose="020B0604020202020204" pitchFamily="34" charset="0"/>
                <a:cs typeface="Arial" panose="020B0604020202020204" pitchFamily="34" charset="0"/>
              </a:rPr>
              <a:t> Commerce</a:t>
            </a:r>
            <a:r>
              <a:rPr lang="es-MX" dirty="0">
                <a:latin typeface="Arial" panose="020B0604020202020204" pitchFamily="34" charset="0"/>
                <a:cs typeface="Arial" panose="020B0604020202020204" pitchFamily="34" charset="0"/>
              </a:rPr>
              <a:t>, creada para promover el comercio internacional seguro.</a:t>
            </a:r>
          </a:p>
        </p:txBody>
      </p:sp>
    </p:spTree>
    <p:extLst>
      <p:ext uri="{BB962C8B-B14F-4D97-AF65-F5344CB8AC3E}">
        <p14:creationId xmlns:p14="http://schemas.microsoft.com/office/powerpoint/2010/main" val="27057332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1147</TotalTime>
  <Words>6782</Words>
  <Application>Microsoft Office PowerPoint</Application>
  <PresentationFormat>Letter Paper (8.5x11 in)</PresentationFormat>
  <Paragraphs>551</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Arial Black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 Perez</dc:creator>
  <cp:lastModifiedBy>Norma Perez</cp:lastModifiedBy>
  <cp:revision>86</cp:revision>
  <cp:lastPrinted>2022-12-09T21:16:10Z</cp:lastPrinted>
  <dcterms:created xsi:type="dcterms:W3CDTF">2022-12-07T21:49:18Z</dcterms:created>
  <dcterms:modified xsi:type="dcterms:W3CDTF">2022-12-10T00:22:59Z</dcterms:modified>
</cp:coreProperties>
</file>